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57" r:id="rId3"/>
    <p:sldId id="278" r:id="rId4"/>
    <p:sldId id="273" r:id="rId5"/>
    <p:sldId id="282" r:id="rId6"/>
    <p:sldId id="283" r:id="rId7"/>
    <p:sldId id="274"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9" r:id="rId24"/>
    <p:sldId id="276" r:id="rId25"/>
    <p:sldId id="280" r:id="rId26"/>
    <p:sldId id="281" r:id="rId27"/>
    <p:sldId id="285" r:id="rId28"/>
    <p:sldId id="275"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15"/>
    <p:restoredTop sz="93646"/>
  </p:normalViewPr>
  <p:slideViewPr>
    <p:cSldViewPr snapToGrid="0" snapToObjects="1">
      <p:cViewPr varScale="1">
        <p:scale>
          <a:sx n="218" d="100"/>
          <a:sy n="218" d="100"/>
        </p:scale>
        <p:origin x="208"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4772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74211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48017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71992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68338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8346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6992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96284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gif"/></Relationships>
</file>

<file path=ppt/slides/_rels/slide13.xml.rels><?xml version="1.0" encoding="UTF-8" standalone="yes"?>
<Relationships xmlns="http://schemas.openxmlformats.org/package/2006/relationships"><Relationship Id="rId3" Type="http://schemas.openxmlformats.org/officeDocument/2006/relationships/hyperlink" Target="https://www.python.org/dev/peps/" TargetMode="External"/><Relationship Id="rId4" Type="http://schemas.openxmlformats.org/officeDocument/2006/relationships/hyperlink" Target="https://www.python.org/dev/peps/pep-0008/" TargetMode="External"/><Relationship Id="rId5" Type="http://schemas.openxmlformats.org/officeDocument/2006/relationships/hyperlink" Target="https://www.python.org/dev/peps/pep-0020/" TargetMode="External"/><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4" Type="http://schemas.openxmlformats.org/officeDocument/2006/relationships/image" Target="../media/image19.gif"/><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docs.python.org/2/library/__future__.html" TargetMode="External"/><Relationship Id="rId4" Type="http://schemas.openxmlformats.org/officeDocument/2006/relationships/hyperlink" Target="https://www.python.org/dev/peps/pep-0238/" TargetMode="External"/><Relationship Id="rId5" Type="http://schemas.openxmlformats.org/officeDocument/2006/relationships/image" Target="../media/image20.gif"/><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docs.python.org/2/library/2to3.html" TargetMode="External"/><Relationship Id="rId4" Type="http://schemas.openxmlformats.org/officeDocument/2006/relationships/image" Target="../media/image21.gif"/><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www.python.org/dev/peps/pep-0373/" TargetMode="External"/><Relationship Id="rId4" Type="http://schemas.openxmlformats.org/officeDocument/2006/relationships/hyperlink" Target="http://sebastianraschka.com/Articles/2014_python_2_3_key_diff.html" TargetMode="External"/><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pypi.python.org/pypi" TargetMode="External"/><Relationship Id="rId4" Type="http://schemas.openxmlformats.org/officeDocument/2006/relationships/image" Target="../media/image22.gif"/><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pypi.python.org/pypi/pip" TargetMode="External"/><Relationship Id="rId4" Type="http://schemas.openxmlformats.org/officeDocument/2006/relationships/image" Target="../media/image23.gif"/><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anaconda.org/" TargetMode="External"/><Relationship Id="rId4" Type="http://schemas.openxmlformats.org/officeDocument/2006/relationships/image" Target="../media/image24.gif"/><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hyperlink" Target="https://conda.io/docs/intro.html" TargetMode="External"/><Relationship Id="rId4" Type="http://schemas.openxmlformats.org/officeDocument/2006/relationships/image" Target="../media/image25.gif"/><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http://docs.python-guide.org/en/latest/dev/virtualenvs/" TargetMode="External"/><Relationship Id="rId4" Type="http://schemas.openxmlformats.org/officeDocument/2006/relationships/image" Target="../media/image26.gif"/><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mypy-lang.org/examples.html" TargetMode="External"/><Relationship Id="rId4" Type="http://schemas.openxmlformats.org/officeDocument/2006/relationships/hyperlink" Target="https://www.python.org/dev/peps/pep-0484/" TargetMode="External"/><Relationship Id="rId5" Type="http://schemas.openxmlformats.org/officeDocument/2006/relationships/image" Target="../media/image27.gif"/><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pypy.org/" TargetMode="External"/><Relationship Id="rId4" Type="http://schemas.openxmlformats.org/officeDocument/2006/relationships/image" Target="../media/image28.gif"/><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cython.org/" TargetMode="External"/><Relationship Id="rId4" Type="http://schemas.openxmlformats.org/officeDocument/2006/relationships/image" Target="../media/image29.gif"/><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s://numba.pydata.org/" TargetMode="External"/><Relationship Id="rId4" Type="http://schemas.openxmlformats.org/officeDocument/2006/relationships/image" Target="../media/image30.gif"/><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zivia/simple-ga" TargetMode="External"/><Relationship Id="rId4" Type="http://schemas.openxmlformats.org/officeDocument/2006/relationships/hyperlink" Target="http://youtube.com/v/MZloJByL9s0" TargetMode="External"/><Relationship Id="rId5" Type="http://schemas.openxmlformats.org/officeDocument/2006/relationships/image" Target="../media/image31.jp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g"/><Relationship Id="rId6"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atom.io/" TargetMode="External"/><Relationship Id="rId4" Type="http://schemas.openxmlformats.org/officeDocument/2006/relationships/image" Target="../media/image10.gi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www.sublimetext.com/" TargetMode="External"/><Relationship Id="rId4" Type="http://schemas.openxmlformats.org/officeDocument/2006/relationships/hyperlink" Target="https://atom.io/" TargetMode="External"/><Relationship Id="rId5" Type="http://schemas.openxmlformats.org/officeDocument/2006/relationships/image" Target="../media/image10.gif"/><Relationship Id="rId6" Type="http://schemas.openxmlformats.org/officeDocument/2006/relationships/image" Target="../media/image11.gif"/><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4" Type="http://schemas.openxmlformats.org/officeDocument/2006/relationships/hyperlink" Target="https://atom.io/" TargetMode="External"/><Relationship Id="rId5" Type="http://schemas.openxmlformats.org/officeDocument/2006/relationships/image" Target="../media/image10.gif"/><Relationship Id="rId6" Type="http://schemas.openxmlformats.org/officeDocument/2006/relationships/image" Target="../media/image12.gi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www.jetbrains.com/pycharm/" TargetMode="External"/><Relationship Id="rId4" Type="http://schemas.openxmlformats.org/officeDocument/2006/relationships/image" Target="../media/image13.gi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58"/>
        <p:cNvGrpSpPr/>
        <p:nvPr/>
      </p:nvGrpSpPr>
      <p:grpSpPr>
        <a:xfrm>
          <a:off x="0" y="0"/>
          <a:ext cx="0" cy="0"/>
          <a:chOff x="0" y="0"/>
          <a:chExt cx="0" cy="0"/>
        </a:xfrm>
      </p:grpSpPr>
      <p:sp>
        <p:nvSpPr>
          <p:cNvPr id="59" name="Shape 59"/>
          <p:cNvSpPr txBox="1">
            <a:spLocks noGrp="1"/>
          </p:cNvSpPr>
          <p:nvPr>
            <p:ph type="subTitle" idx="1"/>
          </p:nvPr>
        </p:nvSpPr>
        <p:spPr>
          <a:xfrm>
            <a:off x="671250" y="3174875"/>
            <a:ext cx="7801500" cy="792600"/>
          </a:xfrm>
          <a:prstGeom prst="rect">
            <a:avLst/>
          </a:prstGeom>
        </p:spPr>
        <p:txBody>
          <a:bodyPr lIns="91425" tIns="91425" rIns="91425" bIns="91425" anchor="t" anchorCtr="0">
            <a:noAutofit/>
          </a:bodyPr>
          <a:lstStyle/>
          <a:p>
            <a:pPr lvl="0">
              <a:spcBef>
                <a:spcPts val="0"/>
              </a:spcBef>
              <a:buNone/>
            </a:pPr>
            <a:r>
              <a:rPr lang="en"/>
              <a:t>Troy Squillaci</a:t>
            </a:r>
          </a:p>
        </p:txBody>
      </p:sp>
      <p:pic>
        <p:nvPicPr>
          <p:cNvPr id="60" name="Shape 60" descr="python-logo@2x.png"/>
          <p:cNvPicPr preferRelativeResize="0"/>
          <p:nvPr/>
        </p:nvPicPr>
        <p:blipFill>
          <a:blip r:embed="rId3">
            <a:alphaModFix/>
          </a:blip>
          <a:stretch>
            <a:fillRect/>
          </a:stretch>
        </p:blipFill>
        <p:spPr>
          <a:xfrm>
            <a:off x="2061125" y="1273950"/>
            <a:ext cx="5524500" cy="15621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a:t>Paradigms - Imperative</a:t>
            </a:r>
          </a:p>
        </p:txBody>
      </p:sp>
      <p:sp>
        <p:nvSpPr>
          <p:cNvPr id="94" name="Shape 94"/>
          <p:cNvSpPr txBox="1">
            <a:spLocks noGrp="1"/>
          </p:cNvSpPr>
          <p:nvPr>
            <p:ph type="body" idx="1"/>
          </p:nvPr>
        </p:nvSpPr>
        <p:spPr>
          <a:xfrm>
            <a:off x="311700" y="1152475"/>
            <a:ext cx="2724900" cy="3416400"/>
          </a:xfrm>
          <a:prstGeom prst="rect">
            <a:avLst/>
          </a:prstGeom>
        </p:spPr>
        <p:txBody>
          <a:bodyPr lIns="91425" tIns="91425" rIns="91425" bIns="91425" anchor="t" anchorCtr="0">
            <a:noAutofit/>
          </a:bodyPr>
          <a:lstStyle/>
          <a:p>
            <a:pPr marL="514350" lvl="0" indent="-285750" rtl="0">
              <a:spcBef>
                <a:spcPts val="0"/>
              </a:spcBef>
              <a:buFont typeface="Arial" charset="0"/>
              <a:buChar char="•"/>
            </a:pPr>
            <a:r>
              <a:rPr lang="en" dirty="0"/>
              <a:t>Define functions outside of objects</a:t>
            </a:r>
          </a:p>
          <a:p>
            <a:pPr marL="514350" lvl="0" indent="-285750" rtl="0">
              <a:spcBef>
                <a:spcPts val="0"/>
              </a:spcBef>
              <a:buFont typeface="Arial" charset="0"/>
              <a:buChar char="•"/>
            </a:pPr>
            <a:r>
              <a:rPr lang="en" dirty="0"/>
              <a:t>Concerned with how to do things, not what things are (opposite of functional programming)</a:t>
            </a:r>
          </a:p>
          <a:p>
            <a:pPr lvl="0" rtl="0">
              <a:spcBef>
                <a:spcPts val="0"/>
              </a:spcBef>
              <a:buNone/>
            </a:pPr>
            <a:endParaRPr dirty="0"/>
          </a:p>
        </p:txBody>
      </p:sp>
      <p:pic>
        <p:nvPicPr>
          <p:cNvPr id="95" name="Shape 95" descr="imperative.gif"/>
          <p:cNvPicPr preferRelativeResize="0"/>
          <p:nvPr/>
        </p:nvPicPr>
        <p:blipFill>
          <a:blip r:embed="rId3">
            <a:alphaModFix/>
          </a:blip>
          <a:stretch>
            <a:fillRect/>
          </a:stretch>
        </p:blipFill>
        <p:spPr>
          <a:xfrm>
            <a:off x="3366025" y="1152465"/>
            <a:ext cx="5466273" cy="3416413"/>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dirty="0"/>
              <a:t>Paradigms - Functional</a:t>
            </a:r>
          </a:p>
        </p:txBody>
      </p:sp>
      <p:pic>
        <p:nvPicPr>
          <p:cNvPr id="102" name="Shape 102" descr="functional.gif"/>
          <p:cNvPicPr preferRelativeResize="0"/>
          <p:nvPr/>
        </p:nvPicPr>
        <p:blipFill>
          <a:blip r:embed="rId3">
            <a:alphaModFix/>
          </a:blip>
          <a:stretch>
            <a:fillRect/>
          </a:stretch>
        </p:blipFill>
        <p:spPr>
          <a:xfrm>
            <a:off x="3366052" y="1152475"/>
            <a:ext cx="5466248" cy="3416400"/>
          </a:xfrm>
          <a:prstGeom prst="rect">
            <a:avLst/>
          </a:prstGeom>
          <a:noFill/>
          <a:ln>
            <a:noFill/>
          </a:ln>
        </p:spPr>
      </p:pic>
      <p:sp>
        <p:nvSpPr>
          <p:cNvPr id="5" name="Shape 94"/>
          <p:cNvSpPr txBox="1">
            <a:spLocks/>
          </p:cNvSpPr>
          <p:nvPr/>
        </p:nvSpPr>
        <p:spPr>
          <a:xfrm>
            <a:off x="311700" y="1152475"/>
            <a:ext cx="2724900" cy="3416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accent3"/>
              </a:buClr>
              <a:buSzPct val="100000"/>
              <a:buFont typeface="Average"/>
              <a:buNone/>
              <a:defRPr sz="1800" b="0" i="0" u="none" strike="noStrike" cap="none">
                <a:solidFill>
                  <a:schemeClr val="accent3"/>
                </a:solidFill>
                <a:latin typeface="Average"/>
                <a:ea typeface="Average"/>
                <a:cs typeface="Average"/>
                <a:sym typeface="Average"/>
              </a:defRPr>
            </a:lvl1pPr>
            <a:lvl2pPr marR="0" lvl="1"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R="0" lvl="2"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R="0" lvl="3"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R="0" lvl="4"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R="0" lvl="5"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R="0" lvl="6"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R="0" lvl="7"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R="0" lvl="8"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pPr marL="514350" indent="-285750">
              <a:buFont typeface="Arial" charset="0"/>
              <a:buChar char="•"/>
            </a:pPr>
            <a:r>
              <a:rPr lang="en-US" dirty="0" smtClean="0"/>
              <a:t>Lexical Closure</a:t>
            </a:r>
          </a:p>
          <a:p>
            <a:pPr marL="514350" indent="-285750">
              <a:buFont typeface="Arial" charset="0"/>
              <a:buChar char="•"/>
            </a:pPr>
            <a:r>
              <a:rPr lang="en-US" dirty="0" smtClean="0"/>
              <a:t>First-class Functions</a:t>
            </a:r>
          </a:p>
          <a:p>
            <a:pPr marL="514350" indent="-285750">
              <a:buFont typeface="Arial" charset="0"/>
              <a:buChar char="•"/>
            </a:pPr>
            <a:r>
              <a:rPr lang="en-US" dirty="0" smtClean="0"/>
              <a:t>Lambdas</a:t>
            </a:r>
          </a:p>
          <a:p>
            <a:pPr marL="514350" indent="-285750">
              <a:buFont typeface="Arial" charset="0"/>
              <a:buChar char="•"/>
            </a:pPr>
            <a:r>
              <a:rPr lang="en-US" dirty="0" smtClean="0"/>
              <a:t>Recursion (no tail)</a:t>
            </a:r>
          </a:p>
          <a:p>
            <a:pPr marL="514350" indent="-285750">
              <a:buFont typeface="Arial" charset="0"/>
              <a:buChar char="•"/>
            </a:pPr>
            <a:r>
              <a:rPr lang="en-US" dirty="0" smtClean="0"/>
              <a:t>Comprehensions</a:t>
            </a:r>
          </a:p>
          <a:p>
            <a:pPr marL="514350" indent="-285750">
              <a:buFont typeface="Arial" charset="0"/>
              <a:buChar char="•"/>
            </a:pPr>
            <a:r>
              <a:rPr lang="en-US" dirty="0" smtClean="0"/>
              <a:t>Partial Application (pseudo-curry)</a:t>
            </a:r>
            <a:endParaRPr lang="en" dirty="0" smtClean="0"/>
          </a:p>
          <a:p>
            <a:endParaRPr lang="e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a:t>Paradigms - Reflective</a:t>
            </a:r>
          </a:p>
        </p:txBody>
      </p:sp>
      <p:sp>
        <p:nvSpPr>
          <p:cNvPr id="108" name="Shape 108"/>
          <p:cNvSpPr txBox="1">
            <a:spLocks noGrp="1"/>
          </p:cNvSpPr>
          <p:nvPr>
            <p:ph type="body" idx="1"/>
          </p:nvPr>
        </p:nvSpPr>
        <p:spPr>
          <a:xfrm>
            <a:off x="311700" y="1152475"/>
            <a:ext cx="2724900" cy="3416400"/>
          </a:xfrm>
          <a:prstGeom prst="rect">
            <a:avLst/>
          </a:prstGeom>
        </p:spPr>
        <p:txBody>
          <a:bodyPr lIns="91425" tIns="91425" rIns="91425" bIns="91425" anchor="t" anchorCtr="0">
            <a:noAutofit/>
          </a:bodyPr>
          <a:lstStyle/>
          <a:p>
            <a:pPr marL="514350" lvl="0" indent="-285750" rtl="0">
              <a:lnSpc>
                <a:spcPct val="100000"/>
              </a:lnSpc>
              <a:spcBef>
                <a:spcPts val="0"/>
              </a:spcBef>
              <a:buFont typeface="Arial" charset="0"/>
              <a:buChar char="•"/>
            </a:pPr>
            <a:r>
              <a:rPr lang="en" dirty="0"/>
              <a:t>Four main reflection mechanisms</a:t>
            </a:r>
          </a:p>
          <a:p>
            <a:pPr marL="914400" lvl="1" indent="-228600" rtl="0">
              <a:lnSpc>
                <a:spcPct val="100000"/>
              </a:lnSpc>
              <a:spcBef>
                <a:spcPts val="0"/>
              </a:spcBef>
            </a:pPr>
            <a:r>
              <a:rPr lang="en" dirty="0" err="1"/>
              <a:t>delattr</a:t>
            </a:r>
            <a:r>
              <a:rPr lang="en" dirty="0"/>
              <a:t>()</a:t>
            </a:r>
          </a:p>
          <a:p>
            <a:pPr marL="914400" lvl="1" indent="-228600" rtl="0">
              <a:lnSpc>
                <a:spcPct val="100000"/>
              </a:lnSpc>
              <a:spcBef>
                <a:spcPts val="0"/>
              </a:spcBef>
            </a:pPr>
            <a:r>
              <a:rPr lang="en" dirty="0" err="1"/>
              <a:t>getattr</a:t>
            </a:r>
            <a:r>
              <a:rPr lang="en" dirty="0"/>
              <a:t>()</a:t>
            </a:r>
          </a:p>
          <a:p>
            <a:pPr marL="914400" lvl="1" indent="-228600" rtl="0">
              <a:lnSpc>
                <a:spcPct val="100000"/>
              </a:lnSpc>
              <a:spcBef>
                <a:spcPts val="0"/>
              </a:spcBef>
            </a:pPr>
            <a:r>
              <a:rPr lang="en" dirty="0" err="1"/>
              <a:t>hasattr</a:t>
            </a:r>
            <a:r>
              <a:rPr lang="en" dirty="0"/>
              <a:t>()</a:t>
            </a:r>
          </a:p>
          <a:p>
            <a:pPr marL="914400" lvl="1" indent="-228600" rtl="0">
              <a:lnSpc>
                <a:spcPct val="100000"/>
              </a:lnSpc>
              <a:spcBef>
                <a:spcPts val="0"/>
              </a:spcBef>
            </a:pPr>
            <a:r>
              <a:rPr lang="en" dirty="0" err="1"/>
              <a:t>setattr</a:t>
            </a:r>
            <a:r>
              <a:rPr lang="en" dirty="0"/>
              <a:t>()</a:t>
            </a:r>
          </a:p>
          <a:p>
            <a:pPr marL="514350" lvl="0" indent="-285750" rtl="0">
              <a:lnSpc>
                <a:spcPct val="100000"/>
              </a:lnSpc>
              <a:spcBef>
                <a:spcPts val="0"/>
              </a:spcBef>
              <a:buFont typeface="Arial" charset="0"/>
              <a:buChar char="•"/>
            </a:pPr>
            <a:r>
              <a:rPr lang="en" dirty="0"/>
              <a:t>Works on all objects (note modules are objects too)</a:t>
            </a:r>
          </a:p>
        </p:txBody>
      </p:sp>
      <p:pic>
        <p:nvPicPr>
          <p:cNvPr id="109" name="Shape 109" descr="reflective.gif"/>
          <p:cNvPicPr preferRelativeResize="0"/>
          <p:nvPr/>
        </p:nvPicPr>
        <p:blipFill>
          <a:blip r:embed="rId3">
            <a:alphaModFix/>
          </a:blip>
          <a:stretch>
            <a:fillRect/>
          </a:stretch>
        </p:blipFill>
        <p:spPr>
          <a:xfrm>
            <a:off x="3366049" y="1152475"/>
            <a:ext cx="5466250" cy="3416393"/>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a:t>PEP - Python Enhancement Proposal(s)</a:t>
            </a:r>
          </a:p>
        </p:txBody>
      </p:sp>
      <p:sp>
        <p:nvSpPr>
          <p:cNvPr id="115" name="Shape 11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lnSpc>
                <a:spcPct val="150000"/>
              </a:lnSpc>
              <a:spcBef>
                <a:spcPts val="0"/>
              </a:spcBef>
              <a:buFont typeface="Arial" charset="0"/>
              <a:buChar char="•"/>
            </a:pPr>
            <a:r>
              <a:rPr lang="en" dirty="0"/>
              <a:t>PEPs are lists of proposals </a:t>
            </a:r>
            <a:r>
              <a:rPr lang="en-US" dirty="0" smtClean="0"/>
              <a:t>that aim to improve various aspects of </a:t>
            </a:r>
            <a:r>
              <a:rPr lang="en" dirty="0" smtClean="0"/>
              <a:t>Python</a:t>
            </a:r>
            <a:endParaRPr lang="en" dirty="0"/>
          </a:p>
          <a:p>
            <a:pPr marL="514350" lvl="0" indent="-285750" rtl="0">
              <a:lnSpc>
                <a:spcPct val="150000"/>
              </a:lnSpc>
              <a:spcBef>
                <a:spcPts val="0"/>
              </a:spcBef>
              <a:buFont typeface="Arial" charset="0"/>
              <a:buChar char="•"/>
            </a:pPr>
            <a:r>
              <a:rPr lang="en" dirty="0"/>
              <a:t>Listed by numbers, which never change, preserving a historical record</a:t>
            </a:r>
          </a:p>
          <a:p>
            <a:pPr marL="514350" lvl="0" indent="-285750" rtl="0">
              <a:lnSpc>
                <a:spcPct val="150000"/>
              </a:lnSpc>
              <a:spcBef>
                <a:spcPts val="0"/>
              </a:spcBef>
              <a:buFont typeface="Arial" charset="0"/>
              <a:buChar char="•"/>
            </a:pPr>
            <a:r>
              <a:rPr lang="en" dirty="0"/>
              <a:t>Notable PEPs</a:t>
            </a:r>
          </a:p>
          <a:p>
            <a:pPr marL="685800" lvl="1" rtl="0">
              <a:lnSpc>
                <a:spcPct val="150000"/>
              </a:lnSpc>
              <a:spcBef>
                <a:spcPts val="0"/>
              </a:spcBef>
            </a:pPr>
            <a:r>
              <a:rPr lang="en" u="sng" dirty="0">
                <a:solidFill>
                  <a:srgbClr val="FFDB5B"/>
                </a:solidFill>
                <a:hlinkClick r:id="rId3"/>
              </a:rPr>
              <a:t>PEP 0</a:t>
            </a:r>
            <a:r>
              <a:rPr lang="en" dirty="0"/>
              <a:t> - Index of Python Enhancement Proposals (PEPs)</a:t>
            </a:r>
          </a:p>
          <a:p>
            <a:pPr marL="685800" lvl="1" rtl="0">
              <a:lnSpc>
                <a:spcPct val="150000"/>
              </a:lnSpc>
              <a:spcBef>
                <a:spcPts val="0"/>
              </a:spcBef>
            </a:pPr>
            <a:r>
              <a:rPr lang="en" u="sng" dirty="0">
                <a:solidFill>
                  <a:srgbClr val="FFDB5B"/>
                </a:solidFill>
                <a:hlinkClick r:id="rId4"/>
              </a:rPr>
              <a:t>PEP 8</a:t>
            </a:r>
            <a:r>
              <a:rPr lang="en" dirty="0"/>
              <a:t> - Styling Guide for Python Code</a:t>
            </a:r>
          </a:p>
          <a:p>
            <a:pPr marL="685800" lvl="1" rtl="0">
              <a:lnSpc>
                <a:spcPct val="150000"/>
              </a:lnSpc>
              <a:spcBef>
                <a:spcPts val="0"/>
              </a:spcBef>
            </a:pPr>
            <a:r>
              <a:rPr lang="en" u="sng" dirty="0">
                <a:solidFill>
                  <a:srgbClr val="FFDB5B"/>
                </a:solidFill>
                <a:hlinkClick r:id="rId5"/>
              </a:rPr>
              <a:t>PEP 20</a:t>
            </a:r>
            <a:r>
              <a:rPr lang="en" dirty="0"/>
              <a:t> - The Zen of </a:t>
            </a:r>
            <a:r>
              <a:rPr lang="en" dirty="0" smtClean="0"/>
              <a:t>Python</a:t>
            </a:r>
            <a:endParaRPr lang="e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445025"/>
            <a:ext cx="4260300" cy="572700"/>
          </a:xfrm>
          <a:prstGeom prst="rect">
            <a:avLst/>
          </a:prstGeom>
        </p:spPr>
        <p:txBody>
          <a:bodyPr lIns="91425" tIns="91425" rIns="91425" bIns="91425" anchor="t" anchorCtr="0">
            <a:noAutofit/>
          </a:bodyPr>
          <a:lstStyle/>
          <a:p>
            <a:pPr lvl="0" algn="ctr">
              <a:spcBef>
                <a:spcPts val="0"/>
              </a:spcBef>
              <a:buNone/>
            </a:pPr>
            <a:r>
              <a:rPr lang="en"/>
              <a:t>Python 2.x</a:t>
            </a:r>
          </a:p>
        </p:txBody>
      </p:sp>
      <p:sp>
        <p:nvSpPr>
          <p:cNvPr id="121" name="Shape 121"/>
          <p:cNvSpPr txBox="1">
            <a:spLocks noGrp="1"/>
          </p:cNvSpPr>
          <p:nvPr>
            <p:ph type="body" idx="1"/>
          </p:nvPr>
        </p:nvSpPr>
        <p:spPr>
          <a:xfrm>
            <a:off x="311700" y="1152475"/>
            <a:ext cx="4260300" cy="3416400"/>
          </a:xfrm>
          <a:prstGeom prst="rect">
            <a:avLst/>
          </a:prstGeom>
        </p:spPr>
        <p:txBody>
          <a:bodyPr lIns="91425" tIns="91425" rIns="91425" bIns="91425" anchor="t" anchorCtr="0">
            <a:noAutofit/>
          </a:bodyPr>
          <a:lstStyle/>
          <a:p>
            <a:pPr lvl="0" algn="ctr">
              <a:spcBef>
                <a:spcPts val="0"/>
              </a:spcBef>
              <a:buNone/>
            </a:pPr>
            <a:r>
              <a:rPr lang="en"/>
              <a:t>Old Print Function</a:t>
            </a:r>
          </a:p>
        </p:txBody>
      </p:sp>
      <p:cxnSp>
        <p:nvCxnSpPr>
          <p:cNvPr id="122" name="Shape 122"/>
          <p:cNvCxnSpPr/>
          <p:nvPr/>
        </p:nvCxnSpPr>
        <p:spPr>
          <a:xfrm>
            <a:off x="4572000" y="272550"/>
            <a:ext cx="0" cy="4598400"/>
          </a:xfrm>
          <a:prstGeom prst="straightConnector1">
            <a:avLst/>
          </a:prstGeom>
          <a:noFill/>
          <a:ln w="38100" cap="flat" cmpd="sng">
            <a:solidFill>
              <a:srgbClr val="FFDB5B"/>
            </a:solidFill>
            <a:prstDash val="solid"/>
            <a:round/>
            <a:headEnd type="none" w="lg" len="lg"/>
            <a:tailEnd type="none" w="lg" len="lg"/>
          </a:ln>
        </p:spPr>
      </p:cxnSp>
      <p:sp>
        <p:nvSpPr>
          <p:cNvPr id="123" name="Shape 123"/>
          <p:cNvSpPr txBox="1">
            <a:spLocks noGrp="1"/>
          </p:cNvSpPr>
          <p:nvPr>
            <p:ph type="title"/>
          </p:nvPr>
        </p:nvSpPr>
        <p:spPr>
          <a:xfrm>
            <a:off x="4572000" y="445025"/>
            <a:ext cx="4260300" cy="572700"/>
          </a:xfrm>
          <a:prstGeom prst="rect">
            <a:avLst/>
          </a:prstGeom>
        </p:spPr>
        <p:txBody>
          <a:bodyPr lIns="91425" tIns="91425" rIns="91425" bIns="91425" anchor="t" anchorCtr="0">
            <a:noAutofit/>
          </a:bodyPr>
          <a:lstStyle/>
          <a:p>
            <a:pPr lvl="0" algn="ctr" rtl="0">
              <a:spcBef>
                <a:spcPts val="0"/>
              </a:spcBef>
              <a:buNone/>
            </a:pPr>
            <a:r>
              <a:rPr lang="en"/>
              <a:t>Python 3.x</a:t>
            </a:r>
          </a:p>
        </p:txBody>
      </p:sp>
      <p:sp>
        <p:nvSpPr>
          <p:cNvPr id="124" name="Shape 124"/>
          <p:cNvSpPr txBox="1">
            <a:spLocks noGrp="1"/>
          </p:cNvSpPr>
          <p:nvPr>
            <p:ph type="body" idx="1"/>
          </p:nvPr>
        </p:nvSpPr>
        <p:spPr>
          <a:xfrm>
            <a:off x="4572000" y="1152475"/>
            <a:ext cx="4260300" cy="3416400"/>
          </a:xfrm>
          <a:prstGeom prst="rect">
            <a:avLst/>
          </a:prstGeom>
        </p:spPr>
        <p:txBody>
          <a:bodyPr lIns="91425" tIns="91425" rIns="91425" bIns="91425" anchor="t" anchorCtr="0">
            <a:noAutofit/>
          </a:bodyPr>
          <a:lstStyle/>
          <a:p>
            <a:pPr lvl="0" algn="ctr" rtl="0">
              <a:spcBef>
                <a:spcPts val="0"/>
              </a:spcBef>
              <a:buNone/>
            </a:pPr>
            <a:r>
              <a:rPr lang="en"/>
              <a:t>New Print Function</a:t>
            </a:r>
          </a:p>
          <a:p>
            <a:pPr lvl="0" algn="ctr" rtl="0">
              <a:spcBef>
                <a:spcPts val="0"/>
              </a:spcBef>
              <a:buNone/>
            </a:pPr>
            <a:endParaRPr/>
          </a:p>
        </p:txBody>
      </p:sp>
      <p:pic>
        <p:nvPicPr>
          <p:cNvPr id="125" name="Shape 125" descr="2print.gif"/>
          <p:cNvPicPr preferRelativeResize="0"/>
          <p:nvPr/>
        </p:nvPicPr>
        <p:blipFill>
          <a:blip r:embed="rId3">
            <a:alphaModFix/>
          </a:blip>
          <a:stretch>
            <a:fillRect/>
          </a:stretch>
        </p:blipFill>
        <p:spPr>
          <a:xfrm>
            <a:off x="536850" y="1670050"/>
            <a:ext cx="3810000" cy="2381250"/>
          </a:xfrm>
          <a:prstGeom prst="rect">
            <a:avLst/>
          </a:prstGeom>
          <a:noFill/>
          <a:ln>
            <a:noFill/>
          </a:ln>
        </p:spPr>
      </p:pic>
      <p:pic>
        <p:nvPicPr>
          <p:cNvPr id="126" name="Shape 126" descr="3print.gif"/>
          <p:cNvPicPr preferRelativeResize="0"/>
          <p:nvPr/>
        </p:nvPicPr>
        <p:blipFill>
          <a:blip r:embed="rId4">
            <a:alphaModFix/>
          </a:blip>
          <a:stretch>
            <a:fillRect/>
          </a:stretch>
        </p:blipFill>
        <p:spPr>
          <a:xfrm>
            <a:off x="4797150" y="1670050"/>
            <a:ext cx="3810000" cy="238125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a:t>The </a:t>
            </a:r>
            <a:r>
              <a:rPr lang="en" u="sng">
                <a:solidFill>
                  <a:schemeClr val="hlink"/>
                </a:solidFill>
                <a:hlinkClick r:id="rId3"/>
              </a:rPr>
              <a:t>__future__</a:t>
            </a:r>
            <a:r>
              <a:rPr lang="en"/>
              <a:t> Module</a:t>
            </a:r>
          </a:p>
        </p:txBody>
      </p:sp>
      <p:sp>
        <p:nvSpPr>
          <p:cNvPr id="132" name="Shape 132"/>
          <p:cNvSpPr txBox="1">
            <a:spLocks noGrp="1"/>
          </p:cNvSpPr>
          <p:nvPr>
            <p:ph type="body" idx="1"/>
          </p:nvPr>
        </p:nvSpPr>
        <p:spPr>
          <a:xfrm>
            <a:off x="311700" y="1152475"/>
            <a:ext cx="2724900" cy="3416400"/>
          </a:xfrm>
          <a:prstGeom prst="rect">
            <a:avLst/>
          </a:prstGeom>
        </p:spPr>
        <p:txBody>
          <a:bodyPr lIns="91425" tIns="91425" rIns="91425" bIns="91425" anchor="t" anchorCtr="0">
            <a:noAutofit/>
          </a:bodyPr>
          <a:lstStyle/>
          <a:p>
            <a:pPr marL="514350" lvl="0" indent="-285750" rtl="0">
              <a:spcBef>
                <a:spcPts val="0"/>
              </a:spcBef>
              <a:buFont typeface="Arial" charset="0"/>
              <a:buChar char="•"/>
            </a:pPr>
            <a:r>
              <a:rPr lang="en" dirty="0"/>
              <a:t>Import some incompatible Python 3.x features into Python 2.x</a:t>
            </a:r>
          </a:p>
          <a:p>
            <a:pPr marL="285750" lvl="0" indent="-285750" rtl="0">
              <a:spcBef>
                <a:spcPts val="0"/>
              </a:spcBef>
              <a:buFont typeface="Arial" charset="0"/>
              <a:buChar char="•"/>
            </a:pPr>
            <a:endParaRPr dirty="0"/>
          </a:p>
          <a:p>
            <a:pPr marL="514350" lvl="0" indent="-285750" rtl="0">
              <a:spcBef>
                <a:spcPts val="0"/>
              </a:spcBef>
              <a:buFont typeface="Arial" charset="0"/>
              <a:buChar char="•"/>
            </a:pPr>
            <a:r>
              <a:rPr lang="en" u="sng" dirty="0">
                <a:solidFill>
                  <a:srgbClr val="FFDB5B"/>
                </a:solidFill>
                <a:hlinkClick r:id="rId4"/>
              </a:rPr>
              <a:t>PEP 238</a:t>
            </a:r>
            <a:r>
              <a:rPr lang="en" dirty="0"/>
              <a:t> - Changing the Division Operator</a:t>
            </a:r>
          </a:p>
          <a:p>
            <a:pPr marL="285750" lvl="0" indent="-285750" rtl="0">
              <a:spcBef>
                <a:spcPts val="0"/>
              </a:spcBef>
              <a:buFont typeface="Arial" charset="0"/>
              <a:buChar char="•"/>
            </a:pPr>
            <a:endParaRPr dirty="0"/>
          </a:p>
        </p:txBody>
      </p:sp>
      <p:pic>
        <p:nvPicPr>
          <p:cNvPr id="133" name="Shape 133" descr="ezgif.com-video-to-gif.gif"/>
          <p:cNvPicPr preferRelativeResize="0"/>
          <p:nvPr/>
        </p:nvPicPr>
        <p:blipFill>
          <a:blip r:embed="rId5">
            <a:alphaModFix/>
          </a:blip>
          <a:stretch>
            <a:fillRect/>
          </a:stretch>
        </p:blipFill>
        <p:spPr>
          <a:xfrm>
            <a:off x="3366050" y="1152475"/>
            <a:ext cx="5466261" cy="341640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a:t>The </a:t>
            </a:r>
            <a:r>
              <a:rPr lang="en" u="sng">
                <a:solidFill>
                  <a:schemeClr val="accent5"/>
                </a:solidFill>
                <a:hlinkClick r:id="rId3"/>
              </a:rPr>
              <a:t>2to3</a:t>
            </a:r>
            <a:r>
              <a:rPr lang="en"/>
              <a:t> Module</a:t>
            </a:r>
          </a:p>
        </p:txBody>
      </p:sp>
      <p:sp>
        <p:nvSpPr>
          <p:cNvPr id="139" name="Shape 139"/>
          <p:cNvSpPr txBox="1">
            <a:spLocks noGrp="1"/>
          </p:cNvSpPr>
          <p:nvPr>
            <p:ph type="body" idx="1"/>
          </p:nvPr>
        </p:nvSpPr>
        <p:spPr>
          <a:xfrm>
            <a:off x="311700" y="1152475"/>
            <a:ext cx="2724900" cy="3416400"/>
          </a:xfrm>
          <a:prstGeom prst="rect">
            <a:avLst/>
          </a:prstGeom>
        </p:spPr>
        <p:txBody>
          <a:bodyPr lIns="91425" tIns="91425" rIns="91425" bIns="91425" anchor="t" anchorCtr="0">
            <a:noAutofit/>
          </a:bodyPr>
          <a:lstStyle/>
          <a:p>
            <a:pPr marL="514350" lvl="0" indent="-285750" rtl="0">
              <a:lnSpc>
                <a:spcPct val="115000"/>
              </a:lnSpc>
              <a:spcBef>
                <a:spcPts val="0"/>
              </a:spcBef>
              <a:buFont typeface="Arial" charset="0"/>
              <a:buChar char="•"/>
            </a:pPr>
            <a:r>
              <a:rPr lang="en" dirty="0"/>
              <a:t>Module for automated code migration</a:t>
            </a:r>
          </a:p>
          <a:p>
            <a:pPr marL="285750" lvl="0" indent="-285750" rtl="0">
              <a:spcBef>
                <a:spcPts val="0"/>
              </a:spcBef>
              <a:buFont typeface="Arial" charset="0"/>
              <a:buChar char="•"/>
            </a:pPr>
            <a:endParaRPr dirty="0"/>
          </a:p>
          <a:p>
            <a:pPr marL="514350" lvl="0" indent="-285750" rtl="0">
              <a:lnSpc>
                <a:spcPct val="115000"/>
              </a:lnSpc>
              <a:spcBef>
                <a:spcPts val="0"/>
              </a:spcBef>
              <a:buFont typeface="Arial" charset="0"/>
              <a:buChar char="•"/>
            </a:pPr>
            <a:r>
              <a:rPr lang="en" dirty="0"/>
              <a:t>Port Python 2.x to Python 3.x</a:t>
            </a:r>
          </a:p>
          <a:p>
            <a:pPr marL="285750" lvl="0" indent="-285750" rtl="0">
              <a:spcBef>
                <a:spcPts val="0"/>
              </a:spcBef>
              <a:buFont typeface="Arial" charset="0"/>
              <a:buChar char="•"/>
            </a:pPr>
            <a:endParaRPr dirty="0"/>
          </a:p>
        </p:txBody>
      </p:sp>
      <p:pic>
        <p:nvPicPr>
          <p:cNvPr id="140" name="Shape 140" descr="2to3.gif"/>
          <p:cNvPicPr preferRelativeResize="0"/>
          <p:nvPr/>
        </p:nvPicPr>
        <p:blipFill>
          <a:blip r:embed="rId4">
            <a:alphaModFix/>
          </a:blip>
          <a:stretch>
            <a:fillRect/>
          </a:stretch>
        </p:blipFill>
        <p:spPr>
          <a:xfrm>
            <a:off x="3366048" y="1152475"/>
            <a:ext cx="5466251" cy="34164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dirty="0"/>
              <a:t>The Future of Python 2.x</a:t>
            </a:r>
          </a:p>
        </p:txBody>
      </p:sp>
      <p:sp>
        <p:nvSpPr>
          <p:cNvPr id="146" name="Shape 14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lnSpc>
                <a:spcPct val="150000"/>
              </a:lnSpc>
              <a:spcBef>
                <a:spcPts val="0"/>
              </a:spcBef>
              <a:buFont typeface="Arial" charset="0"/>
              <a:buChar char="•"/>
            </a:pPr>
            <a:r>
              <a:rPr lang="en" u="sng" dirty="0">
                <a:solidFill>
                  <a:schemeClr val="accent5"/>
                </a:solidFill>
                <a:hlinkClick r:id="rId3"/>
              </a:rPr>
              <a:t>PEP 373</a:t>
            </a:r>
            <a:r>
              <a:rPr lang="en" dirty="0"/>
              <a:t> - Python 2.7 Release Schedule</a:t>
            </a:r>
          </a:p>
          <a:p>
            <a:pPr marL="685800" lvl="1" rtl="0">
              <a:lnSpc>
                <a:spcPct val="150000"/>
              </a:lnSpc>
              <a:spcBef>
                <a:spcPts val="0"/>
              </a:spcBef>
            </a:pPr>
            <a:r>
              <a:rPr lang="en" dirty="0"/>
              <a:t>End-of-life for Python 2.7 projected for 2020</a:t>
            </a:r>
          </a:p>
          <a:p>
            <a:pPr marL="685800" lvl="1" rtl="0">
              <a:lnSpc>
                <a:spcPct val="150000"/>
              </a:lnSpc>
              <a:spcBef>
                <a:spcPts val="0"/>
              </a:spcBef>
            </a:pPr>
            <a:r>
              <a:rPr lang="en" dirty="0"/>
              <a:t>Will still be used by many, but no longer maintained</a:t>
            </a:r>
          </a:p>
          <a:p>
            <a:pPr marL="514350" lvl="0" indent="-285750" rtl="0">
              <a:lnSpc>
                <a:spcPct val="150000"/>
              </a:lnSpc>
              <a:spcBef>
                <a:spcPts val="0"/>
              </a:spcBef>
              <a:buFont typeface="Arial" charset="0"/>
              <a:buChar char="•"/>
            </a:pPr>
            <a:r>
              <a:rPr lang="en" dirty="0"/>
              <a:t>Active libraries will be migrating to Python 3.x</a:t>
            </a:r>
          </a:p>
          <a:p>
            <a:pPr marL="514350" lvl="0" indent="-285750" rtl="0">
              <a:lnSpc>
                <a:spcPct val="150000"/>
              </a:lnSpc>
              <a:spcBef>
                <a:spcPts val="0"/>
              </a:spcBef>
              <a:buFont typeface="Arial" charset="0"/>
              <a:buChar char="•"/>
            </a:pPr>
            <a:r>
              <a:rPr lang="en" dirty="0"/>
              <a:t>Comprehensive </a:t>
            </a:r>
            <a:r>
              <a:rPr lang="en" u="sng" dirty="0">
                <a:solidFill>
                  <a:schemeClr val="hlink"/>
                </a:solidFill>
                <a:hlinkClick r:id="rId4"/>
              </a:rPr>
              <a:t>list</a:t>
            </a:r>
            <a:r>
              <a:rPr lang="en" dirty="0"/>
              <a:t> of changes in Python 3.x</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u="sng" dirty="0">
                <a:solidFill>
                  <a:schemeClr val="hlink"/>
                </a:solidFill>
                <a:hlinkClick r:id="rId3"/>
              </a:rPr>
              <a:t>PyPI</a:t>
            </a:r>
            <a:r>
              <a:rPr lang="en" dirty="0"/>
              <a:t> - Python Package Index</a:t>
            </a:r>
          </a:p>
        </p:txBody>
      </p:sp>
      <p:sp>
        <p:nvSpPr>
          <p:cNvPr id="152" name="Shape 152"/>
          <p:cNvSpPr txBox="1">
            <a:spLocks noGrp="1"/>
          </p:cNvSpPr>
          <p:nvPr>
            <p:ph type="body" idx="1"/>
          </p:nvPr>
        </p:nvSpPr>
        <p:spPr>
          <a:xfrm>
            <a:off x="311700" y="1152475"/>
            <a:ext cx="27159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charset="0"/>
              <a:buChar char="•"/>
            </a:pPr>
            <a:r>
              <a:rPr lang="en" dirty="0"/>
              <a:t>The official Python code repository with over 100000 packages</a:t>
            </a:r>
          </a:p>
          <a:p>
            <a:pPr marL="285750" marR="0" lvl="0" indent="-285750" algn="l" rtl="0">
              <a:lnSpc>
                <a:spcPct val="115000"/>
              </a:lnSpc>
              <a:spcBef>
                <a:spcPts val="0"/>
              </a:spcBef>
              <a:spcAft>
                <a:spcPts val="1600"/>
              </a:spcAft>
              <a:buFont typeface="Arial" charset="0"/>
              <a:buChar char="•"/>
            </a:pPr>
            <a:endParaRPr dirty="0"/>
          </a:p>
          <a:p>
            <a:pPr marL="514350" lvl="0" indent="-285750" rtl="0">
              <a:lnSpc>
                <a:spcPct val="115000"/>
              </a:lnSpc>
              <a:spcBef>
                <a:spcPts val="0"/>
              </a:spcBef>
              <a:buFont typeface="Arial" charset="0"/>
              <a:buChar char="•"/>
            </a:pPr>
            <a:r>
              <a:rPr lang="en" dirty="0"/>
              <a:t>Upload your own packages!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6071" y="1152475"/>
            <a:ext cx="5466239" cy="34164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u="sng">
                <a:solidFill>
                  <a:schemeClr val="hlink"/>
                </a:solidFill>
                <a:hlinkClick r:id="rId3"/>
              </a:rPr>
              <a:t>pip</a:t>
            </a:r>
            <a:r>
              <a:rPr lang="en"/>
              <a:t> - Package Manager for PyPI</a:t>
            </a:r>
          </a:p>
        </p:txBody>
      </p:sp>
      <p:sp>
        <p:nvSpPr>
          <p:cNvPr id="159" name="Shape 159"/>
          <p:cNvSpPr txBox="1">
            <a:spLocks noGrp="1"/>
          </p:cNvSpPr>
          <p:nvPr>
            <p:ph type="body" idx="1"/>
          </p:nvPr>
        </p:nvSpPr>
        <p:spPr>
          <a:xfrm>
            <a:off x="311700" y="1152475"/>
            <a:ext cx="27159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charset="0"/>
              <a:buChar char="•"/>
            </a:pPr>
            <a:r>
              <a:rPr lang="en" dirty="0"/>
              <a:t>pip stands for  pip installs packages (recursive acronym)</a:t>
            </a:r>
          </a:p>
          <a:p>
            <a:pPr marL="285750" marR="0" lvl="0" indent="-285750" algn="l" rtl="0">
              <a:lnSpc>
                <a:spcPct val="115000"/>
              </a:lnSpc>
              <a:spcBef>
                <a:spcPts val="0"/>
              </a:spcBef>
              <a:spcAft>
                <a:spcPts val="1600"/>
              </a:spcAft>
              <a:buFont typeface="Arial" charset="0"/>
              <a:buChar char="•"/>
            </a:pPr>
            <a:endParaRPr dirty="0"/>
          </a:p>
          <a:p>
            <a:pPr marL="514350" lvl="0" indent="-285750" rtl="0">
              <a:lnSpc>
                <a:spcPct val="115000"/>
              </a:lnSpc>
              <a:spcBef>
                <a:spcPts val="0"/>
              </a:spcBef>
              <a:buFont typeface="Arial" charset="0"/>
              <a:buChar char="•"/>
            </a:pPr>
            <a:r>
              <a:rPr lang="en" dirty="0"/>
              <a:t>Easiest way to download and manage packages from </a:t>
            </a:r>
            <a:r>
              <a:rPr lang="en" dirty="0" err="1"/>
              <a:t>PyPI</a:t>
            </a:r>
            <a:endParaRPr lang="en" dirty="0"/>
          </a:p>
        </p:txBody>
      </p:sp>
      <p:pic>
        <p:nvPicPr>
          <p:cNvPr id="160" name="Shape 160" descr="pip.gif"/>
          <p:cNvPicPr preferRelativeResize="0"/>
          <p:nvPr/>
        </p:nvPicPr>
        <p:blipFill>
          <a:blip r:embed="rId4">
            <a:alphaModFix/>
          </a:blip>
          <a:stretch>
            <a:fillRect/>
          </a:stretch>
        </p:blipFill>
        <p:spPr>
          <a:xfrm>
            <a:off x="3366074" y="1152475"/>
            <a:ext cx="5466224" cy="3416405"/>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a:t>Major Implementations</a:t>
            </a:r>
          </a:p>
        </p:txBody>
      </p:sp>
      <p:pic>
        <p:nvPicPr>
          <p:cNvPr id="66" name="Shape 66" descr="python-logo@2x.png"/>
          <p:cNvPicPr preferRelativeResize="0"/>
          <p:nvPr/>
        </p:nvPicPr>
        <p:blipFill>
          <a:blip r:embed="rId3">
            <a:alphaModFix/>
          </a:blip>
          <a:stretch>
            <a:fillRect/>
          </a:stretch>
        </p:blipFill>
        <p:spPr>
          <a:xfrm>
            <a:off x="2968599" y="2154637"/>
            <a:ext cx="3359200" cy="949824"/>
          </a:xfrm>
          <a:prstGeom prst="rect">
            <a:avLst/>
          </a:prstGeom>
          <a:noFill/>
          <a:ln>
            <a:noFill/>
          </a:ln>
        </p:spPr>
      </p:pic>
      <p:sp>
        <p:nvSpPr>
          <p:cNvPr id="67" name="Shape 67"/>
          <p:cNvSpPr txBox="1"/>
          <p:nvPr/>
        </p:nvSpPr>
        <p:spPr>
          <a:xfrm>
            <a:off x="2924775" y="3015800"/>
            <a:ext cx="4629300" cy="5400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CPython - Reference Implementation</a:t>
            </a:r>
          </a:p>
        </p:txBody>
      </p:sp>
      <p:pic>
        <p:nvPicPr>
          <p:cNvPr id="68" name="Shape 68" descr="IronPython.png"/>
          <p:cNvPicPr preferRelativeResize="0"/>
          <p:nvPr/>
        </p:nvPicPr>
        <p:blipFill>
          <a:blip r:embed="rId4">
            <a:alphaModFix/>
          </a:blip>
          <a:stretch>
            <a:fillRect/>
          </a:stretch>
        </p:blipFill>
        <p:spPr>
          <a:xfrm>
            <a:off x="695100" y="1094162"/>
            <a:ext cx="2972974" cy="652625"/>
          </a:xfrm>
          <a:prstGeom prst="rect">
            <a:avLst/>
          </a:prstGeom>
          <a:noFill/>
          <a:ln>
            <a:noFill/>
          </a:ln>
        </p:spPr>
      </p:pic>
      <p:sp>
        <p:nvSpPr>
          <p:cNvPr id="69" name="Shape 69"/>
          <p:cNvSpPr txBox="1"/>
          <p:nvPr/>
        </p:nvSpPr>
        <p:spPr>
          <a:xfrm>
            <a:off x="235500" y="1746762"/>
            <a:ext cx="4629300" cy="540000"/>
          </a:xfrm>
          <a:prstGeom prst="rect">
            <a:avLst/>
          </a:prstGeom>
          <a:noFill/>
          <a:ln>
            <a:noFill/>
          </a:ln>
        </p:spPr>
        <p:txBody>
          <a:bodyPr lIns="91425" tIns="91425" rIns="91425" bIns="91425" anchor="t" anchorCtr="0">
            <a:noAutofit/>
          </a:bodyPr>
          <a:lstStyle/>
          <a:p>
            <a:pPr lvl="0">
              <a:spcBef>
                <a:spcPts val="0"/>
              </a:spcBef>
              <a:buNone/>
            </a:pPr>
            <a:r>
              <a:rPr lang="en">
                <a:solidFill>
                  <a:srgbClr val="F3F3F3"/>
                </a:solidFill>
              </a:rPr>
              <a:t>C# Implementation offering interop with .NET</a:t>
            </a:r>
          </a:p>
        </p:txBody>
      </p:sp>
      <p:pic>
        <p:nvPicPr>
          <p:cNvPr id="70" name="Shape 70" descr="Jython.png"/>
          <p:cNvPicPr preferRelativeResize="0"/>
          <p:nvPr/>
        </p:nvPicPr>
        <p:blipFill>
          <a:blip r:embed="rId5">
            <a:alphaModFix/>
          </a:blip>
          <a:stretch>
            <a:fillRect/>
          </a:stretch>
        </p:blipFill>
        <p:spPr>
          <a:xfrm>
            <a:off x="838237" y="2696462"/>
            <a:ext cx="2573025" cy="1657299"/>
          </a:xfrm>
          <a:prstGeom prst="rect">
            <a:avLst/>
          </a:prstGeom>
          <a:noFill/>
          <a:ln>
            <a:noFill/>
          </a:ln>
        </p:spPr>
      </p:pic>
      <p:sp>
        <p:nvSpPr>
          <p:cNvPr id="71" name="Shape 71"/>
          <p:cNvSpPr txBox="1"/>
          <p:nvPr/>
        </p:nvSpPr>
        <p:spPr>
          <a:xfrm>
            <a:off x="311700" y="4241375"/>
            <a:ext cx="3626100" cy="5847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Run on the Java platform interop with Java</a:t>
            </a:r>
          </a:p>
        </p:txBody>
      </p:sp>
      <p:pic>
        <p:nvPicPr>
          <p:cNvPr id="72" name="Shape 72" descr="MicroPython.png"/>
          <p:cNvPicPr preferRelativeResize="0"/>
          <p:nvPr/>
        </p:nvPicPr>
        <p:blipFill>
          <a:blip r:embed="rId6">
            <a:alphaModFix/>
          </a:blip>
          <a:stretch>
            <a:fillRect/>
          </a:stretch>
        </p:blipFill>
        <p:spPr>
          <a:xfrm>
            <a:off x="6793769" y="2928562"/>
            <a:ext cx="1086649" cy="1106524"/>
          </a:xfrm>
          <a:prstGeom prst="rect">
            <a:avLst/>
          </a:prstGeom>
          <a:noFill/>
          <a:ln>
            <a:noFill/>
          </a:ln>
        </p:spPr>
      </p:pic>
      <p:sp>
        <p:nvSpPr>
          <p:cNvPr id="73" name="Shape 73"/>
          <p:cNvSpPr txBox="1"/>
          <p:nvPr/>
        </p:nvSpPr>
        <p:spPr>
          <a:xfrm>
            <a:off x="5809650" y="4110875"/>
            <a:ext cx="3054900" cy="5847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Embedded light-weight implementation for microcontrollers</a:t>
            </a:r>
          </a:p>
        </p:txBody>
      </p:sp>
      <p:pic>
        <p:nvPicPr>
          <p:cNvPr id="74" name="Shape 74" descr="PyPy.png"/>
          <p:cNvPicPr preferRelativeResize="0"/>
          <p:nvPr/>
        </p:nvPicPr>
        <p:blipFill>
          <a:blip r:embed="rId7">
            <a:alphaModFix/>
          </a:blip>
          <a:stretch>
            <a:fillRect/>
          </a:stretch>
        </p:blipFill>
        <p:spPr>
          <a:xfrm>
            <a:off x="6179850" y="1094150"/>
            <a:ext cx="2405561" cy="832112"/>
          </a:xfrm>
          <a:prstGeom prst="rect">
            <a:avLst/>
          </a:prstGeom>
          <a:noFill/>
          <a:ln>
            <a:noFill/>
          </a:ln>
        </p:spPr>
      </p:pic>
      <p:sp>
        <p:nvSpPr>
          <p:cNvPr id="75" name="Shape 75"/>
          <p:cNvSpPr txBox="1"/>
          <p:nvPr/>
        </p:nvSpPr>
        <p:spPr>
          <a:xfrm>
            <a:off x="6179850" y="1876025"/>
            <a:ext cx="2733300" cy="5847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rPr>
              <a:t>JIT compiled implementation focused on speed</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u="sng">
                <a:solidFill>
                  <a:schemeClr val="hlink"/>
                </a:solidFill>
                <a:hlinkClick r:id="rId3"/>
              </a:rPr>
              <a:t>Anaconda</a:t>
            </a:r>
            <a:r>
              <a:rPr lang="en"/>
              <a:t> - Another Repository</a:t>
            </a:r>
          </a:p>
        </p:txBody>
      </p:sp>
      <p:sp>
        <p:nvSpPr>
          <p:cNvPr id="166" name="Shape 166"/>
          <p:cNvSpPr txBox="1">
            <a:spLocks noGrp="1"/>
          </p:cNvSpPr>
          <p:nvPr>
            <p:ph type="body" idx="1"/>
          </p:nvPr>
        </p:nvSpPr>
        <p:spPr>
          <a:xfrm>
            <a:off x="311700" y="1152475"/>
            <a:ext cx="27159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charset="0"/>
              <a:buChar char="•"/>
            </a:pPr>
            <a:r>
              <a:rPr lang="en" dirty="0"/>
              <a:t>The de-facto repository for data science packages</a:t>
            </a:r>
          </a:p>
          <a:p>
            <a:pPr marL="285750" marR="0" lvl="0" indent="-285750" algn="l" rtl="0">
              <a:lnSpc>
                <a:spcPct val="115000"/>
              </a:lnSpc>
              <a:spcBef>
                <a:spcPts val="0"/>
              </a:spcBef>
              <a:spcAft>
                <a:spcPts val="1600"/>
              </a:spcAft>
              <a:buFont typeface="Arial" charset="0"/>
              <a:buChar char="•"/>
            </a:pPr>
            <a:endParaRPr dirty="0"/>
          </a:p>
          <a:p>
            <a:pPr marL="514350" lvl="0" indent="-285750" rtl="0">
              <a:lnSpc>
                <a:spcPct val="115000"/>
              </a:lnSpc>
              <a:spcBef>
                <a:spcPts val="0"/>
              </a:spcBef>
              <a:buFont typeface="Arial" charset="0"/>
              <a:buChar char="•"/>
            </a:pPr>
            <a:r>
              <a:rPr lang="en" dirty="0"/>
              <a:t>Supports non-Python dependencies as well</a:t>
            </a:r>
          </a:p>
        </p:txBody>
      </p:sp>
      <p:pic>
        <p:nvPicPr>
          <p:cNvPr id="167" name="Shape 167" descr="anaconda.gif"/>
          <p:cNvPicPr preferRelativeResize="0"/>
          <p:nvPr/>
        </p:nvPicPr>
        <p:blipFill>
          <a:blip r:embed="rId4">
            <a:alphaModFix/>
          </a:blip>
          <a:stretch>
            <a:fillRect/>
          </a:stretch>
        </p:blipFill>
        <p:spPr>
          <a:xfrm>
            <a:off x="3366075" y="1152475"/>
            <a:ext cx="5466226" cy="3416387"/>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u="sng">
                <a:solidFill>
                  <a:schemeClr val="hlink"/>
                </a:solidFill>
                <a:hlinkClick r:id="rId3"/>
              </a:rPr>
              <a:t>conda</a:t>
            </a:r>
            <a:r>
              <a:rPr lang="en"/>
              <a:t> - Package Manager for Anaconda</a:t>
            </a:r>
          </a:p>
        </p:txBody>
      </p:sp>
      <p:sp>
        <p:nvSpPr>
          <p:cNvPr id="173" name="Shape 173"/>
          <p:cNvSpPr txBox="1">
            <a:spLocks noGrp="1"/>
          </p:cNvSpPr>
          <p:nvPr>
            <p:ph type="body" idx="1"/>
          </p:nvPr>
        </p:nvSpPr>
        <p:spPr>
          <a:xfrm>
            <a:off x="311700" y="1152475"/>
            <a:ext cx="27597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charset="0"/>
              <a:buChar char="•"/>
            </a:pPr>
            <a:r>
              <a:rPr lang="en" dirty="0"/>
              <a:t>Setup complete environments for any Python version</a:t>
            </a:r>
          </a:p>
          <a:p>
            <a:pPr marL="285750" marR="0" lvl="0" indent="-285750" algn="l" rtl="0">
              <a:lnSpc>
                <a:spcPct val="115000"/>
              </a:lnSpc>
              <a:spcBef>
                <a:spcPts val="0"/>
              </a:spcBef>
              <a:spcAft>
                <a:spcPts val="1600"/>
              </a:spcAft>
              <a:buFont typeface="Arial" charset="0"/>
              <a:buChar char="•"/>
            </a:pPr>
            <a:endParaRPr dirty="0"/>
          </a:p>
          <a:p>
            <a:pPr marL="514350" lvl="0" indent="-285750" rtl="0">
              <a:lnSpc>
                <a:spcPct val="115000"/>
              </a:lnSpc>
              <a:spcBef>
                <a:spcPts val="0"/>
              </a:spcBef>
              <a:buFont typeface="Arial" charset="0"/>
              <a:buChar char="•"/>
            </a:pPr>
            <a:r>
              <a:rPr lang="en" dirty="0"/>
              <a:t>Provision non-Python dependencies instantly</a:t>
            </a:r>
          </a:p>
        </p:txBody>
      </p:sp>
      <p:pic>
        <p:nvPicPr>
          <p:cNvPr id="174" name="Shape 174" descr="conda.gif"/>
          <p:cNvPicPr preferRelativeResize="0"/>
          <p:nvPr/>
        </p:nvPicPr>
        <p:blipFill>
          <a:blip r:embed="rId4">
            <a:alphaModFix/>
          </a:blip>
          <a:stretch>
            <a:fillRect/>
          </a:stretch>
        </p:blipFill>
        <p:spPr>
          <a:xfrm>
            <a:off x="3366075" y="1152475"/>
            <a:ext cx="5466224" cy="341640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u="sng">
                <a:solidFill>
                  <a:schemeClr val="hlink"/>
                </a:solidFill>
                <a:hlinkClick r:id="rId3"/>
              </a:rPr>
              <a:t>virtualenv</a:t>
            </a:r>
            <a:r>
              <a:rPr lang="en"/>
              <a:t> - Isolated Python Environments</a:t>
            </a:r>
          </a:p>
        </p:txBody>
      </p:sp>
      <p:sp>
        <p:nvSpPr>
          <p:cNvPr id="180" name="Shape 180"/>
          <p:cNvSpPr txBox="1">
            <a:spLocks noGrp="1"/>
          </p:cNvSpPr>
          <p:nvPr>
            <p:ph type="body" idx="1"/>
          </p:nvPr>
        </p:nvSpPr>
        <p:spPr>
          <a:xfrm>
            <a:off x="311700" y="1152475"/>
            <a:ext cx="27597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charset="0"/>
              <a:buChar char="•"/>
            </a:pPr>
            <a:r>
              <a:rPr lang="en" dirty="0"/>
              <a:t>Manage numerous Python versions and dependencies in isolation</a:t>
            </a:r>
          </a:p>
          <a:p>
            <a:pPr marL="285750" marR="0" lvl="0" indent="-285750" algn="l" rtl="0">
              <a:lnSpc>
                <a:spcPct val="115000"/>
              </a:lnSpc>
              <a:spcBef>
                <a:spcPts val="0"/>
              </a:spcBef>
              <a:spcAft>
                <a:spcPts val="1600"/>
              </a:spcAft>
              <a:buFont typeface="Arial" charset="0"/>
              <a:buChar char="•"/>
            </a:pPr>
            <a:endParaRPr dirty="0"/>
          </a:p>
          <a:p>
            <a:pPr marL="514350" lvl="0" indent="-285750" rtl="0">
              <a:lnSpc>
                <a:spcPct val="115000"/>
              </a:lnSpc>
              <a:spcBef>
                <a:spcPts val="0"/>
              </a:spcBef>
              <a:buFont typeface="Arial" charset="0"/>
              <a:buChar char="•"/>
            </a:pPr>
            <a:r>
              <a:rPr lang="en" dirty="0" err="1"/>
              <a:t>Conda</a:t>
            </a:r>
            <a:r>
              <a:rPr lang="en" dirty="0"/>
              <a:t> supports the same functionality, including pip</a:t>
            </a:r>
          </a:p>
        </p:txBody>
      </p:sp>
      <p:pic>
        <p:nvPicPr>
          <p:cNvPr id="181" name="Shape 181" descr="virtualenv.gif"/>
          <p:cNvPicPr preferRelativeResize="0"/>
          <p:nvPr/>
        </p:nvPicPr>
        <p:blipFill>
          <a:blip r:embed="rId4">
            <a:alphaModFix/>
          </a:blip>
          <a:stretch>
            <a:fillRect/>
          </a:stretch>
        </p:blipFill>
        <p:spPr>
          <a:xfrm>
            <a:off x="3366075" y="1152475"/>
            <a:ext cx="5466226" cy="3416390"/>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US" u="sng" dirty="0" err="1" smtClean="0">
                <a:solidFill>
                  <a:schemeClr val="hlink"/>
                </a:solidFill>
                <a:hlinkClick r:id="rId3"/>
              </a:rPr>
              <a:t>mypy</a:t>
            </a:r>
            <a:r>
              <a:rPr lang="en-US" dirty="0" smtClean="0"/>
              <a:t> - Optional Static Type-checker</a:t>
            </a:r>
            <a:endParaRPr lang="en" dirty="0"/>
          </a:p>
        </p:txBody>
      </p:sp>
      <p:sp>
        <p:nvSpPr>
          <p:cNvPr id="152" name="Shape 152"/>
          <p:cNvSpPr txBox="1">
            <a:spLocks noGrp="1"/>
          </p:cNvSpPr>
          <p:nvPr>
            <p:ph type="body" idx="1"/>
          </p:nvPr>
        </p:nvSpPr>
        <p:spPr>
          <a:xfrm>
            <a:off x="311700" y="1152475"/>
            <a:ext cx="27159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charset="0"/>
              <a:buChar char="•"/>
            </a:pPr>
            <a:r>
              <a:rPr lang="en-US" dirty="0" smtClean="0"/>
              <a:t>Supports most Python language constructs</a:t>
            </a:r>
            <a:endParaRPr lang="en-US" dirty="0"/>
          </a:p>
          <a:p>
            <a:pPr marL="457200" marR="0" lvl="0" indent="-342900" algn="l" rtl="0">
              <a:lnSpc>
                <a:spcPct val="115000"/>
              </a:lnSpc>
              <a:spcBef>
                <a:spcPts val="0"/>
              </a:spcBef>
              <a:spcAft>
                <a:spcPts val="1600"/>
              </a:spcAft>
              <a:buClr>
                <a:schemeClr val="accent3"/>
              </a:buClr>
              <a:buSzPct val="100000"/>
              <a:buFont typeface="Arial" charset="0"/>
              <a:buChar char="•"/>
            </a:pPr>
            <a:r>
              <a:rPr lang="en-US" dirty="0" smtClean="0"/>
              <a:t>Mix static and dynamic typing</a:t>
            </a:r>
            <a:endParaRPr lang="en-US" dirty="0"/>
          </a:p>
          <a:p>
            <a:pPr marL="457200" lvl="0" indent="-342900">
              <a:buFont typeface="Arial" charset="0"/>
              <a:buChar char="•"/>
            </a:pPr>
            <a:r>
              <a:rPr lang="en-US" dirty="0" smtClean="0"/>
              <a:t>Guided by type hints in </a:t>
            </a:r>
            <a:r>
              <a:rPr lang="en" u="sng" dirty="0">
                <a:solidFill>
                  <a:srgbClr val="FFDB5B"/>
                </a:solidFill>
                <a:hlinkClick r:id="rId4"/>
              </a:rPr>
              <a:t>PEP </a:t>
            </a:r>
            <a:r>
              <a:rPr lang="en-US" u="sng" dirty="0" smtClean="0">
                <a:solidFill>
                  <a:srgbClr val="FFDB5B"/>
                </a:solidFill>
                <a:hlinkClick r:id="rId4"/>
              </a:rPr>
              <a:t>484</a:t>
            </a:r>
            <a:endParaRPr lang="en-US" dirty="0" smtClean="0"/>
          </a:p>
          <a:p>
            <a:pPr marL="457200" lvl="0" indent="-342900">
              <a:buFont typeface="Arial" charset="0"/>
              <a:buChar char="•"/>
            </a:pPr>
            <a:r>
              <a:rPr lang="en-US" dirty="0" smtClean="0"/>
              <a:t>Better scalability for large teams and programs</a:t>
            </a:r>
            <a:endParaRPr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6072" y="1152475"/>
            <a:ext cx="5466240" cy="3416400"/>
          </a:xfrm>
          <a:prstGeom prst="rect">
            <a:avLst/>
          </a:prstGeom>
        </p:spPr>
      </p:pic>
    </p:spTree>
    <p:extLst>
      <p:ext uri="{BB962C8B-B14F-4D97-AF65-F5344CB8AC3E}">
        <p14:creationId xmlns:p14="http://schemas.microsoft.com/office/powerpoint/2010/main" val="19583933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US" u="sng" dirty="0" smtClean="0">
                <a:solidFill>
                  <a:schemeClr val="hlink"/>
                </a:solidFill>
                <a:hlinkClick r:id="rId3"/>
              </a:rPr>
              <a:t>PyPy</a:t>
            </a:r>
            <a:r>
              <a:rPr lang="en-US" dirty="0" smtClean="0"/>
              <a:t> - Replacement for </a:t>
            </a:r>
            <a:r>
              <a:rPr lang="en-US" dirty="0" err="1" smtClean="0"/>
              <a:t>CPython</a:t>
            </a:r>
            <a:endParaRPr lang="en" dirty="0"/>
          </a:p>
        </p:txBody>
      </p:sp>
      <p:sp>
        <p:nvSpPr>
          <p:cNvPr id="152" name="Shape 152"/>
          <p:cNvSpPr txBox="1">
            <a:spLocks noGrp="1"/>
          </p:cNvSpPr>
          <p:nvPr>
            <p:ph type="body" idx="1"/>
          </p:nvPr>
        </p:nvSpPr>
        <p:spPr>
          <a:xfrm>
            <a:off x="311700" y="1152475"/>
            <a:ext cx="27159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charset="0"/>
              <a:buChar char="•"/>
            </a:pPr>
            <a:r>
              <a:rPr lang="en-US" dirty="0" smtClean="0"/>
              <a:t>Emphasis on speed (JIT compiled</a:t>
            </a:r>
            <a:r>
              <a:rPr lang="en-US" smtClean="0"/>
              <a:t>), roughly 7x speedup</a:t>
            </a:r>
            <a:endParaRPr lang="en-US" dirty="0"/>
          </a:p>
          <a:p>
            <a:pPr marL="457200" marR="0" lvl="0" indent="-342900" algn="l" rtl="0">
              <a:lnSpc>
                <a:spcPct val="115000"/>
              </a:lnSpc>
              <a:spcBef>
                <a:spcPts val="0"/>
              </a:spcBef>
              <a:spcAft>
                <a:spcPts val="1600"/>
              </a:spcAft>
              <a:buClr>
                <a:schemeClr val="accent3"/>
              </a:buClr>
              <a:buSzPct val="100000"/>
              <a:buFont typeface="Arial" charset="0"/>
              <a:buChar char="•"/>
            </a:pPr>
            <a:r>
              <a:rPr lang="en-US" dirty="0" smtClean="0"/>
              <a:t>Supports all of core language, and most standard libraries</a:t>
            </a:r>
            <a:endParaRPr lang="en-US" dirty="0"/>
          </a:p>
          <a:p>
            <a:pPr marL="457200" marR="0" lvl="0" indent="-342900" algn="l" rtl="0">
              <a:lnSpc>
                <a:spcPct val="115000"/>
              </a:lnSpc>
              <a:spcBef>
                <a:spcPts val="0"/>
              </a:spcBef>
              <a:spcAft>
                <a:spcPts val="1600"/>
              </a:spcAft>
              <a:buClr>
                <a:schemeClr val="accent3"/>
              </a:buClr>
              <a:buSzPct val="100000"/>
              <a:buFont typeface="Arial" charset="0"/>
              <a:buChar char="•"/>
            </a:pPr>
            <a:r>
              <a:rPr lang="en-US" dirty="0" smtClean="0"/>
              <a:t>Drop-in replacement, essentially no code changes</a:t>
            </a:r>
            <a:endParaRPr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6071" y="1152475"/>
            <a:ext cx="5466240" cy="3416400"/>
          </a:xfrm>
          <a:prstGeom prst="rect">
            <a:avLst/>
          </a:prstGeom>
        </p:spPr>
      </p:pic>
    </p:spTree>
    <p:extLst>
      <p:ext uri="{BB962C8B-B14F-4D97-AF65-F5344CB8AC3E}">
        <p14:creationId xmlns:p14="http://schemas.microsoft.com/office/powerpoint/2010/main" val="3279001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US" u="sng" dirty="0" err="1" smtClean="0">
                <a:solidFill>
                  <a:schemeClr val="hlink"/>
                </a:solidFill>
                <a:hlinkClick r:id="rId3"/>
              </a:rPr>
              <a:t>Cython</a:t>
            </a:r>
            <a:r>
              <a:rPr lang="en-US" dirty="0" smtClean="0"/>
              <a:t> - C-Extensions for Python</a:t>
            </a:r>
            <a:endParaRPr lang="en" dirty="0"/>
          </a:p>
        </p:txBody>
      </p:sp>
      <p:sp>
        <p:nvSpPr>
          <p:cNvPr id="152" name="Shape 152"/>
          <p:cNvSpPr txBox="1">
            <a:spLocks noGrp="1"/>
          </p:cNvSpPr>
          <p:nvPr>
            <p:ph type="body" idx="1"/>
          </p:nvPr>
        </p:nvSpPr>
        <p:spPr>
          <a:xfrm>
            <a:off x="311700" y="1152475"/>
            <a:ext cx="27159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charset="0"/>
              <a:buChar char="•"/>
            </a:pPr>
            <a:r>
              <a:rPr lang="en-US" dirty="0" smtClean="0"/>
              <a:t>Call back and fourth between Python and C/C++ natively</a:t>
            </a:r>
            <a:endParaRPr lang="en-US" dirty="0"/>
          </a:p>
          <a:p>
            <a:pPr marL="457200" marR="0" lvl="0" indent="-342900" algn="l" rtl="0">
              <a:lnSpc>
                <a:spcPct val="115000"/>
              </a:lnSpc>
              <a:spcBef>
                <a:spcPts val="0"/>
              </a:spcBef>
              <a:spcAft>
                <a:spcPts val="1600"/>
              </a:spcAft>
              <a:buClr>
                <a:schemeClr val="accent3"/>
              </a:buClr>
              <a:buSzPct val="100000"/>
              <a:buFont typeface="Arial" charset="0"/>
              <a:buChar char="•"/>
            </a:pPr>
            <a:r>
              <a:rPr lang="en-US" dirty="0" smtClean="0"/>
              <a:t>Interact with existing native code easily</a:t>
            </a:r>
            <a:endParaRPr lang="en-US" dirty="0"/>
          </a:p>
          <a:p>
            <a:pPr marL="457200" marR="0" lvl="0" indent="-342900" algn="l" rtl="0">
              <a:lnSpc>
                <a:spcPct val="115000"/>
              </a:lnSpc>
              <a:spcBef>
                <a:spcPts val="0"/>
              </a:spcBef>
              <a:spcAft>
                <a:spcPts val="1600"/>
              </a:spcAft>
              <a:buClr>
                <a:schemeClr val="accent3"/>
              </a:buClr>
              <a:buSzPct val="100000"/>
              <a:buFont typeface="Arial" charset="0"/>
              <a:buChar char="•"/>
            </a:pPr>
            <a:r>
              <a:rPr lang="en-US" dirty="0" smtClean="0"/>
              <a:t>C-like performance in Python with static type declarations</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6072" y="1152475"/>
            <a:ext cx="5466240" cy="3416400"/>
          </a:xfrm>
          <a:prstGeom prst="rect">
            <a:avLst/>
          </a:prstGeom>
        </p:spPr>
      </p:pic>
    </p:spTree>
    <p:extLst>
      <p:ext uri="{BB962C8B-B14F-4D97-AF65-F5344CB8AC3E}">
        <p14:creationId xmlns:p14="http://schemas.microsoft.com/office/powerpoint/2010/main" val="7928206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US" u="sng" dirty="0" smtClean="0">
                <a:solidFill>
                  <a:schemeClr val="hlink"/>
                </a:solidFill>
                <a:hlinkClick r:id="rId3"/>
              </a:rPr>
              <a:t>Numba</a:t>
            </a:r>
            <a:r>
              <a:rPr lang="en-US" dirty="0" smtClean="0"/>
              <a:t> - High Performance Functions</a:t>
            </a:r>
            <a:endParaRPr lang="en" dirty="0"/>
          </a:p>
        </p:txBody>
      </p:sp>
      <p:sp>
        <p:nvSpPr>
          <p:cNvPr id="152" name="Shape 152"/>
          <p:cNvSpPr txBox="1">
            <a:spLocks noGrp="1"/>
          </p:cNvSpPr>
          <p:nvPr>
            <p:ph type="body" idx="1"/>
          </p:nvPr>
        </p:nvSpPr>
        <p:spPr>
          <a:xfrm>
            <a:off x="311700" y="1152475"/>
            <a:ext cx="27159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accent3"/>
              </a:buClr>
              <a:buSzPct val="100000"/>
              <a:buFont typeface="Arial" charset="0"/>
              <a:buChar char="•"/>
            </a:pPr>
            <a:r>
              <a:rPr lang="en-US" dirty="0" smtClean="0"/>
              <a:t>JIT-compile Python functions into LLVM IR</a:t>
            </a:r>
            <a:endParaRPr lang="en-US" dirty="0"/>
          </a:p>
          <a:p>
            <a:pPr marL="457200" marR="0" lvl="0" indent="-342900" algn="l" rtl="0">
              <a:lnSpc>
                <a:spcPct val="115000"/>
              </a:lnSpc>
              <a:spcBef>
                <a:spcPts val="0"/>
              </a:spcBef>
              <a:spcAft>
                <a:spcPts val="1600"/>
              </a:spcAft>
              <a:buClr>
                <a:schemeClr val="accent3"/>
              </a:buClr>
              <a:buSzPct val="100000"/>
              <a:buFont typeface="Arial" charset="0"/>
              <a:buChar char="•"/>
            </a:pPr>
            <a:r>
              <a:rPr lang="en-US" dirty="0" smtClean="0"/>
              <a:t>Supports GPU acceleration with CUDA and HSA</a:t>
            </a:r>
            <a:endParaRPr lang="en-US" dirty="0"/>
          </a:p>
          <a:p>
            <a:pPr marL="457200" marR="0" lvl="0" indent="-342900" algn="l" rtl="0">
              <a:lnSpc>
                <a:spcPct val="115000"/>
              </a:lnSpc>
              <a:spcBef>
                <a:spcPts val="0"/>
              </a:spcBef>
              <a:spcAft>
                <a:spcPts val="1600"/>
              </a:spcAft>
              <a:buClr>
                <a:schemeClr val="accent3"/>
              </a:buClr>
              <a:buSzPct val="100000"/>
              <a:buFont typeface="Arial" charset="0"/>
              <a:buChar char="•"/>
            </a:pPr>
            <a:r>
              <a:rPr lang="en-US" dirty="0" smtClean="0"/>
              <a:t>Up to 500x faster than standard Python</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6072" y="1152475"/>
            <a:ext cx="5466240" cy="3416400"/>
          </a:xfrm>
          <a:prstGeom prst="rect">
            <a:avLst/>
          </a:prstGeom>
        </p:spPr>
      </p:pic>
    </p:spTree>
    <p:extLst>
      <p:ext uri="{BB962C8B-B14F-4D97-AF65-F5344CB8AC3E}">
        <p14:creationId xmlns:p14="http://schemas.microsoft.com/office/powerpoint/2010/main" val="6716038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r>
              <a:rPr lang="en-US" dirty="0"/>
              <a:t>Useful Advanced Language Constructs</a:t>
            </a:r>
            <a:endParaRPr lang="en" dirty="0"/>
          </a:p>
        </p:txBody>
      </p:sp>
      <p:sp>
        <p:nvSpPr>
          <p:cNvPr id="146" name="Shape 14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rtl="0">
              <a:lnSpc>
                <a:spcPct val="150000"/>
              </a:lnSpc>
              <a:spcBef>
                <a:spcPts val="0"/>
              </a:spcBef>
              <a:buFont typeface="Arial" charset="0"/>
              <a:buChar char="•"/>
            </a:pPr>
            <a:r>
              <a:rPr lang="en-US" dirty="0" smtClean="0"/>
              <a:t>Decorators</a:t>
            </a:r>
            <a:endParaRPr lang="en" dirty="0" smtClean="0"/>
          </a:p>
          <a:p>
            <a:pPr marL="685800" lvl="1" rtl="0">
              <a:lnSpc>
                <a:spcPct val="150000"/>
              </a:lnSpc>
              <a:spcBef>
                <a:spcPts val="0"/>
              </a:spcBef>
            </a:pPr>
            <a:r>
              <a:rPr lang="en-US" dirty="0" smtClean="0"/>
              <a:t>Concise partial application for generating specialized functions</a:t>
            </a:r>
            <a:endParaRPr lang="en" dirty="0" smtClean="0"/>
          </a:p>
          <a:p>
            <a:pPr marL="514350" lvl="0" indent="-285750">
              <a:lnSpc>
                <a:spcPct val="150000"/>
              </a:lnSpc>
              <a:buFont typeface="Arial" charset="0"/>
              <a:buChar char="•"/>
            </a:pPr>
            <a:r>
              <a:rPr lang="en-US" dirty="0" smtClean="0"/>
              <a:t>Context Managers</a:t>
            </a:r>
            <a:endParaRPr lang="en" dirty="0"/>
          </a:p>
          <a:p>
            <a:pPr marL="685800" lvl="1">
              <a:lnSpc>
                <a:spcPct val="150000"/>
              </a:lnSpc>
            </a:pPr>
            <a:r>
              <a:rPr lang="en-US" dirty="0" smtClean="0"/>
              <a:t>Easily manage operations that require entering and exiting a given context</a:t>
            </a:r>
          </a:p>
          <a:p>
            <a:pPr marL="514350" lvl="0" indent="-285750">
              <a:lnSpc>
                <a:spcPct val="150000"/>
              </a:lnSpc>
              <a:buFont typeface="Arial" charset="0"/>
              <a:buChar char="•"/>
            </a:pPr>
            <a:r>
              <a:rPr lang="en-US" dirty="0" smtClean="0"/>
              <a:t>Generators</a:t>
            </a:r>
            <a:endParaRPr lang="en" dirty="0"/>
          </a:p>
          <a:p>
            <a:pPr marL="685800" lvl="1">
              <a:lnSpc>
                <a:spcPct val="150000"/>
              </a:lnSpc>
            </a:pPr>
            <a:r>
              <a:rPr lang="en-US" dirty="0" smtClean="0"/>
              <a:t>A function that can return control flow to the caller without losing state, visited at a later point</a:t>
            </a:r>
            <a:endParaRPr lang="en" dirty="0"/>
          </a:p>
        </p:txBody>
      </p:sp>
    </p:spTree>
    <p:extLst>
      <p:ext uri="{BB962C8B-B14F-4D97-AF65-F5344CB8AC3E}">
        <p14:creationId xmlns:p14="http://schemas.microsoft.com/office/powerpoint/2010/main" val="6940293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u="sng">
                <a:solidFill>
                  <a:schemeClr val="hlink"/>
                </a:solidFill>
                <a:hlinkClick r:id="rId3"/>
              </a:rPr>
              <a:t>Demo</a:t>
            </a:r>
            <a:r>
              <a:rPr lang="en"/>
              <a:t> - Simple Genetic Algorithm</a:t>
            </a:r>
          </a:p>
        </p:txBody>
      </p:sp>
      <p:sp>
        <p:nvSpPr>
          <p:cNvPr id="199" name="Shape 199" descr="An implementation of an incredibly basic genetic algorithm in Python, aiming to demonstrate some of the paradigms that the language supports. The target audience is programmers who are familiar with programming and can learn new languages quickly." title="Simple Genetic Algorithm in Python">
            <a:hlinkClick r:id="rId4"/>
          </p:cNvPr>
          <p:cNvSpPr/>
          <p:nvPr/>
        </p:nvSpPr>
        <p:spPr>
          <a:xfrm>
            <a:off x="1863925" y="1098075"/>
            <a:ext cx="5416149" cy="3429000"/>
          </a:xfrm>
          <a:prstGeom prst="rect">
            <a:avLst/>
          </a:prstGeom>
          <a:blipFill>
            <a:blip r:embed="rId5">
              <a:alphaModFix/>
            </a:blip>
            <a:stretch>
              <a:fillRect/>
            </a:stretch>
          </a:blipFill>
          <a:ln>
            <a:noFill/>
          </a:ln>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US" dirty="0" smtClean="0"/>
              <a:t>Who Uses Python?</a:t>
            </a:r>
            <a:endParaRPr lang="e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683" y="1285753"/>
            <a:ext cx="1607612" cy="160650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2644" y="1374026"/>
            <a:ext cx="4729655" cy="159862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2160" y="3160289"/>
            <a:ext cx="1880139" cy="139210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683" y="3328950"/>
            <a:ext cx="4586014" cy="1054783"/>
          </a:xfrm>
          <a:prstGeom prst="rect">
            <a:avLst/>
          </a:prstGeom>
        </p:spPr>
      </p:pic>
    </p:spTree>
    <p:extLst>
      <p:ext uri="{BB962C8B-B14F-4D97-AF65-F5344CB8AC3E}">
        <p14:creationId xmlns:p14="http://schemas.microsoft.com/office/powerpoint/2010/main" val="12907781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dirty="0"/>
              <a:t>Editors and IDEs - </a:t>
            </a:r>
            <a:r>
              <a:rPr lang="en" u="sng" dirty="0">
                <a:solidFill>
                  <a:schemeClr val="hlink"/>
                </a:solidFill>
                <a:hlinkClick r:id="rId3"/>
              </a:rPr>
              <a:t>Atom</a:t>
            </a:r>
          </a:p>
        </p:txBody>
      </p:sp>
      <p:pic>
        <p:nvPicPr>
          <p:cNvPr id="187" name="Shape 187" descr="atom.gif"/>
          <p:cNvPicPr preferRelativeResize="0"/>
          <p:nvPr/>
        </p:nvPicPr>
        <p:blipFill>
          <a:blip r:embed="rId4">
            <a:alphaModFix/>
          </a:blip>
          <a:stretch>
            <a:fillRect/>
          </a:stretch>
        </p:blipFill>
        <p:spPr>
          <a:xfrm>
            <a:off x="1838875" y="1152475"/>
            <a:ext cx="5466248" cy="341640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dirty="0"/>
              <a:t>Editors and IDEs </a:t>
            </a:r>
            <a:r>
              <a:rPr lang="en" dirty="0" smtClean="0"/>
              <a:t>- </a:t>
            </a:r>
            <a:r>
              <a:rPr lang="en-US" u="sng" dirty="0" smtClean="0">
                <a:solidFill>
                  <a:schemeClr val="hlink"/>
                </a:solidFill>
                <a:hlinkClick r:id="rId3"/>
              </a:rPr>
              <a:t>Sublime Text</a:t>
            </a:r>
            <a:endParaRPr lang="en" u="sng" dirty="0">
              <a:solidFill>
                <a:schemeClr val="hlink"/>
              </a:solidFill>
              <a:hlinkClick r:id="rId4"/>
            </a:endParaRPr>
          </a:p>
        </p:txBody>
      </p:sp>
      <p:pic>
        <p:nvPicPr>
          <p:cNvPr id="187" name="Shape 187" descr="atom.gif"/>
          <p:cNvPicPr preferRelativeResize="0"/>
          <p:nvPr/>
        </p:nvPicPr>
        <p:blipFill>
          <a:blip r:embed="rId5">
            <a:alphaModFix/>
          </a:blip>
          <a:stretch>
            <a:fillRect/>
          </a:stretch>
        </p:blipFill>
        <p:spPr>
          <a:xfrm>
            <a:off x="1838875" y="1152475"/>
            <a:ext cx="5466248" cy="3416400"/>
          </a:xfrm>
          <a:prstGeom prst="rect">
            <a:avLst/>
          </a:prstGeom>
          <a:noFill/>
          <a:ln>
            <a:noFill/>
          </a:ln>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8875" y="1152475"/>
            <a:ext cx="5466248" cy="3416405"/>
          </a:xfrm>
          <a:prstGeom prst="rect">
            <a:avLst/>
          </a:prstGeom>
        </p:spPr>
      </p:pic>
    </p:spTree>
    <p:extLst>
      <p:ext uri="{BB962C8B-B14F-4D97-AF65-F5344CB8AC3E}">
        <p14:creationId xmlns:p14="http://schemas.microsoft.com/office/powerpoint/2010/main" val="14205719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dirty="0"/>
              <a:t>Editors and IDEs </a:t>
            </a:r>
            <a:r>
              <a:rPr lang="en" dirty="0" smtClean="0"/>
              <a:t>- </a:t>
            </a:r>
            <a:r>
              <a:rPr lang="en-US" u="sng" dirty="0" smtClean="0">
                <a:solidFill>
                  <a:schemeClr val="hlink"/>
                </a:solidFill>
                <a:hlinkClick r:id="rId3"/>
              </a:rPr>
              <a:t>Visual Studio Code</a:t>
            </a:r>
            <a:endParaRPr lang="en" u="sng" dirty="0">
              <a:solidFill>
                <a:schemeClr val="hlink"/>
              </a:solidFill>
              <a:hlinkClick r:id="rId4"/>
            </a:endParaRPr>
          </a:p>
        </p:txBody>
      </p:sp>
      <p:pic>
        <p:nvPicPr>
          <p:cNvPr id="187" name="Shape 187" descr="atom.gif"/>
          <p:cNvPicPr preferRelativeResize="0"/>
          <p:nvPr/>
        </p:nvPicPr>
        <p:blipFill>
          <a:blip r:embed="rId5">
            <a:alphaModFix/>
          </a:blip>
          <a:stretch>
            <a:fillRect/>
          </a:stretch>
        </p:blipFill>
        <p:spPr>
          <a:xfrm>
            <a:off x="1838875" y="1152475"/>
            <a:ext cx="5466248" cy="3416400"/>
          </a:xfrm>
          <a:prstGeom prst="rect">
            <a:avLst/>
          </a:prstGeom>
          <a:noFill/>
          <a:ln>
            <a:noFill/>
          </a:ln>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8875" y="1152474"/>
            <a:ext cx="5466248" cy="3416405"/>
          </a:xfrm>
          <a:prstGeom prst="rect">
            <a:avLst/>
          </a:prstGeom>
        </p:spPr>
      </p:pic>
    </p:spTree>
    <p:extLst>
      <p:ext uri="{BB962C8B-B14F-4D97-AF65-F5344CB8AC3E}">
        <p14:creationId xmlns:p14="http://schemas.microsoft.com/office/powerpoint/2010/main" val="20251540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a:t>Editors and IDEs - </a:t>
            </a:r>
            <a:r>
              <a:rPr lang="en" u="sng">
                <a:solidFill>
                  <a:srgbClr val="FFDB5B"/>
                </a:solidFill>
                <a:hlinkClick r:id="rId3"/>
              </a:rPr>
              <a:t>PyCharm</a:t>
            </a:r>
          </a:p>
        </p:txBody>
      </p:sp>
      <p:pic>
        <p:nvPicPr>
          <p:cNvPr id="193" name="Shape 193" descr="pycharm.gif"/>
          <p:cNvPicPr preferRelativeResize="0"/>
          <p:nvPr/>
        </p:nvPicPr>
        <p:blipFill>
          <a:blip r:embed="rId4">
            <a:alphaModFix/>
          </a:blip>
          <a:stretch>
            <a:fillRect/>
          </a:stretch>
        </p:blipFill>
        <p:spPr>
          <a:xfrm>
            <a:off x="1838877" y="1152475"/>
            <a:ext cx="5466234" cy="34164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a:t>Typing</a:t>
            </a:r>
          </a:p>
        </p:txBody>
      </p:sp>
      <p:sp>
        <p:nvSpPr>
          <p:cNvPr id="81" name="Shape 8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00000"/>
              </a:lnSpc>
              <a:spcBef>
                <a:spcPts val="0"/>
              </a:spcBef>
              <a:spcAft>
                <a:spcPts val="1600"/>
              </a:spcAft>
              <a:buClr>
                <a:schemeClr val="accent3"/>
              </a:buClr>
              <a:buSzPct val="100000"/>
              <a:buFont typeface="Arial" charset="0"/>
              <a:buChar char="•"/>
            </a:pPr>
            <a:r>
              <a:rPr lang="en" dirty="0"/>
              <a:t>Duck Typing </a:t>
            </a:r>
          </a:p>
          <a:p>
            <a:pPr marL="571500" marR="0" lvl="1" algn="l" rtl="0">
              <a:lnSpc>
                <a:spcPct val="100000"/>
              </a:lnSpc>
              <a:spcBef>
                <a:spcPts val="0"/>
              </a:spcBef>
              <a:spcAft>
                <a:spcPts val="1600"/>
              </a:spcAft>
              <a:buClr>
                <a:schemeClr val="accent3"/>
              </a:buClr>
              <a:buSzPct val="128571"/>
            </a:pPr>
            <a:r>
              <a:rPr lang="en" dirty="0"/>
              <a:t>“</a:t>
            </a:r>
            <a:r>
              <a:rPr lang="en" dirty="0" smtClean="0"/>
              <a:t>If</a:t>
            </a:r>
            <a:r>
              <a:rPr lang="en-US" dirty="0" smtClean="0"/>
              <a:t> it</a:t>
            </a:r>
            <a:r>
              <a:rPr lang="en" dirty="0" smtClean="0"/>
              <a:t> </a:t>
            </a:r>
            <a:r>
              <a:rPr lang="en" dirty="0"/>
              <a:t>looks like a duck, swims like a duck, and quacks like a duck, it’s probably a duck.”</a:t>
            </a:r>
          </a:p>
          <a:p>
            <a:pPr marL="971550" marR="0" lvl="1" indent="-285750" algn="l" rtl="0">
              <a:lnSpc>
                <a:spcPct val="100000"/>
              </a:lnSpc>
              <a:spcBef>
                <a:spcPts val="0"/>
              </a:spcBef>
              <a:spcAft>
                <a:spcPts val="1600"/>
              </a:spcAft>
              <a:buFont typeface="Arial" charset="0"/>
              <a:buChar char="•"/>
            </a:pPr>
            <a:r>
              <a:rPr lang="en" dirty="0"/>
              <a:t>Concerned with the presence of methods and properties of an object rather than </a:t>
            </a:r>
            <a:r>
              <a:rPr lang="en" dirty="0" smtClean="0"/>
              <a:t>just its </a:t>
            </a:r>
            <a:r>
              <a:rPr lang="en" dirty="0"/>
              <a:t>type.</a:t>
            </a:r>
          </a:p>
          <a:p>
            <a:pPr marL="971550" marR="0" lvl="1" indent="-285750" algn="l" rtl="0">
              <a:lnSpc>
                <a:spcPct val="100000"/>
              </a:lnSpc>
              <a:spcBef>
                <a:spcPts val="0"/>
              </a:spcBef>
              <a:spcAft>
                <a:spcPts val="1600"/>
              </a:spcAft>
              <a:buFont typeface="Arial" charset="0"/>
              <a:buChar char="•"/>
            </a:pPr>
            <a:r>
              <a:rPr lang="en" dirty="0"/>
              <a:t>All type checking is deferred until runtime.</a:t>
            </a:r>
          </a:p>
          <a:p>
            <a:pPr marL="514350" marR="0" lvl="0" indent="-285750" algn="l" rtl="0">
              <a:lnSpc>
                <a:spcPct val="100000"/>
              </a:lnSpc>
              <a:spcBef>
                <a:spcPts val="0"/>
              </a:spcBef>
              <a:spcAft>
                <a:spcPts val="1600"/>
              </a:spcAft>
              <a:buFont typeface="Arial" charset="0"/>
              <a:buChar char="•"/>
            </a:pPr>
            <a:r>
              <a:rPr lang="en" dirty="0"/>
              <a:t>Dynamically Typed</a:t>
            </a:r>
          </a:p>
          <a:p>
            <a:pPr marL="514350" marR="0" lvl="0" indent="-285750" algn="l" rtl="0">
              <a:lnSpc>
                <a:spcPct val="100000"/>
              </a:lnSpc>
              <a:spcBef>
                <a:spcPts val="0"/>
              </a:spcBef>
              <a:spcAft>
                <a:spcPts val="1600"/>
              </a:spcAft>
              <a:buFont typeface="Arial" charset="0"/>
              <a:buChar char="•"/>
            </a:pPr>
            <a:r>
              <a:rPr lang="en" dirty="0"/>
              <a:t>Strongly Typed</a:t>
            </a:r>
          </a:p>
          <a:p>
            <a:pPr marL="914400" marR="0" lvl="1" indent="-228600" algn="l" rtl="0">
              <a:lnSpc>
                <a:spcPct val="100000"/>
              </a:lnSpc>
              <a:spcBef>
                <a:spcPts val="0"/>
              </a:spcBef>
              <a:spcAft>
                <a:spcPts val="1600"/>
              </a:spcAft>
            </a:pPr>
            <a:r>
              <a:rPr lang="en" dirty="0"/>
              <a:t>Use the type() function to get the type of an object.</a:t>
            </a:r>
          </a:p>
          <a:p>
            <a:pPr lvl="0" rtl="0">
              <a:lnSpc>
                <a:spcPct val="100000"/>
              </a:lnSpc>
              <a:spcBef>
                <a:spcPts val="0"/>
              </a:spcBef>
              <a:buNone/>
            </a:pPr>
            <a:r>
              <a:rPr lang="en" dirty="0"/>
              <a:t>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85787"/>
        </a:solidFill>
        <a:effectLst/>
      </p:bgPr>
    </p:bg>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rtl="0">
              <a:spcBef>
                <a:spcPts val="0"/>
              </a:spcBef>
              <a:buNone/>
            </a:pPr>
            <a:r>
              <a:rPr lang="en"/>
              <a:t>Paradigms - Object-oriented</a:t>
            </a:r>
          </a:p>
        </p:txBody>
      </p:sp>
      <p:sp>
        <p:nvSpPr>
          <p:cNvPr id="87" name="Shape 87"/>
          <p:cNvSpPr txBox="1">
            <a:spLocks noGrp="1"/>
          </p:cNvSpPr>
          <p:nvPr>
            <p:ph type="body" idx="1"/>
          </p:nvPr>
        </p:nvSpPr>
        <p:spPr>
          <a:xfrm>
            <a:off x="311700" y="1152475"/>
            <a:ext cx="2724900" cy="3416400"/>
          </a:xfrm>
          <a:prstGeom prst="rect">
            <a:avLst/>
          </a:prstGeom>
        </p:spPr>
        <p:txBody>
          <a:bodyPr lIns="91425" tIns="91425" rIns="91425" bIns="91425" anchor="t" anchorCtr="0">
            <a:noAutofit/>
          </a:bodyPr>
          <a:lstStyle/>
          <a:p>
            <a:pPr marL="514350" lvl="0" indent="-285750" rtl="0">
              <a:spcBef>
                <a:spcPts val="0"/>
              </a:spcBef>
              <a:buFont typeface="Arial" charset="0"/>
              <a:buChar char="•"/>
            </a:pPr>
            <a:r>
              <a:rPr lang="en" dirty="0"/>
              <a:t>Automatic garbage collection</a:t>
            </a:r>
          </a:p>
          <a:p>
            <a:pPr marL="514350" lvl="0" indent="-285750" rtl="0">
              <a:spcBef>
                <a:spcPts val="0"/>
              </a:spcBef>
              <a:buFont typeface="Arial" charset="0"/>
              <a:buChar char="•"/>
            </a:pPr>
            <a:r>
              <a:rPr lang="en" dirty="0"/>
              <a:t>Objects may be callable (treated as a function)</a:t>
            </a:r>
          </a:p>
          <a:p>
            <a:pPr marL="514350" lvl="0" indent="-285750" rtl="0">
              <a:spcBef>
                <a:spcPts val="0"/>
              </a:spcBef>
              <a:buFont typeface="Arial" charset="0"/>
              <a:buChar char="•"/>
            </a:pPr>
            <a:r>
              <a:rPr lang="en" dirty="0"/>
              <a:t>Special methods for operator overloading</a:t>
            </a:r>
          </a:p>
          <a:p>
            <a:pPr lvl="0" rtl="0">
              <a:spcBef>
                <a:spcPts val="0"/>
              </a:spcBef>
              <a:buNone/>
            </a:pP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0531" y="1152475"/>
            <a:ext cx="5471769" cy="3419856"/>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7052</TotalTime>
  <Words>634</Words>
  <Application>Microsoft Macintosh PowerPoint</Application>
  <PresentationFormat>On-screen Show (16:9)</PresentationFormat>
  <Paragraphs>112</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Average</vt:lpstr>
      <vt:lpstr>Oswald</vt:lpstr>
      <vt:lpstr>Arial</vt:lpstr>
      <vt:lpstr>slate</vt:lpstr>
      <vt:lpstr>PowerPoint Presentation</vt:lpstr>
      <vt:lpstr>Major Implementations</vt:lpstr>
      <vt:lpstr>Who Uses Python?</vt:lpstr>
      <vt:lpstr>Editors and IDEs - Atom</vt:lpstr>
      <vt:lpstr>Editors and IDEs - Sublime Text</vt:lpstr>
      <vt:lpstr>Editors and IDEs - Visual Studio Code</vt:lpstr>
      <vt:lpstr>Editors and IDEs - PyCharm</vt:lpstr>
      <vt:lpstr>Typing</vt:lpstr>
      <vt:lpstr>Paradigms - Object-oriented</vt:lpstr>
      <vt:lpstr>Paradigms - Imperative</vt:lpstr>
      <vt:lpstr>Paradigms - Functional</vt:lpstr>
      <vt:lpstr>Paradigms - Reflective</vt:lpstr>
      <vt:lpstr>PEP - Python Enhancement Proposal(s)</vt:lpstr>
      <vt:lpstr>Python 2.x</vt:lpstr>
      <vt:lpstr>The __future__ Module</vt:lpstr>
      <vt:lpstr>The 2to3 Module</vt:lpstr>
      <vt:lpstr>The Future of Python 2.x</vt:lpstr>
      <vt:lpstr>PyPI - Python Package Index</vt:lpstr>
      <vt:lpstr>pip - Package Manager for PyPI</vt:lpstr>
      <vt:lpstr>Anaconda - Another Repository</vt:lpstr>
      <vt:lpstr>conda - Package Manager for Anaconda</vt:lpstr>
      <vt:lpstr>virtualenv - Isolated Python Environments</vt:lpstr>
      <vt:lpstr>mypy - Optional Static Type-checker</vt:lpstr>
      <vt:lpstr>PyPy - Replacement for CPython</vt:lpstr>
      <vt:lpstr>Cython - C-Extensions for Python</vt:lpstr>
      <vt:lpstr>Numba - High Performance Functions</vt:lpstr>
      <vt:lpstr>Useful Advanced Language Constructs</vt:lpstr>
      <vt:lpstr>Demo - Simple Genetic Algorithm</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23</cp:revision>
  <dcterms:modified xsi:type="dcterms:W3CDTF">2017-09-26T17:02:10Z</dcterms:modified>
</cp:coreProperties>
</file>